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68DB-5D21-4363-92BF-898B6F560DE8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CC26C-CE01-4D39-9815-4C8839D12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657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CC26C-CE01-4D39-9815-4C8839D1249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54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2BD2B-FDEF-4290-B504-FB1C20A3FC36}" type="datetime1">
              <a:rPr lang="en-GB" smtClean="0"/>
              <a:t>19/09/2014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79C8-B9A8-4254-A0D0-FAD7BED61F37}" type="datetime1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907E-C4C0-4B22-A285-BF69B32AB206}" type="datetime1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56352E-1958-4E78-A40F-957CCFA010D8}" type="datetime1">
              <a:rPr lang="en-GB" smtClean="0"/>
              <a:t>19/09/2014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8EE8A5-0651-4F63-B28F-F41FF5D4B2AA}" type="datetime1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1296-C7F6-422B-88D1-935275D8F3EC}" type="datetime1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6B4-755D-4367-AFAD-0A0FFACB6862}" type="datetime1">
              <a:rPr lang="en-GB" smtClean="0"/>
              <a:t>19/09/2014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E8BC1B-FF87-4FE9-AABD-8E719AF75FB8}" type="datetime1">
              <a:rPr lang="en-GB" smtClean="0"/>
              <a:t>19/09/2014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D576-9532-45CC-B0A6-D3CAF9C12AC4}" type="datetime1">
              <a:rPr lang="en-GB" smtClean="0"/>
              <a:t>19/09/2014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389AC9-7CF5-41F7-AAA3-CF5B1CEC4A48}" type="datetime1">
              <a:rPr lang="en-GB" smtClean="0"/>
              <a:t>19/09/2014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C0066A-1ADE-48C1-ADF7-63A0E04FC910}" type="datetime1">
              <a:rPr lang="en-GB" smtClean="0"/>
              <a:t>19/09/2014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527CEF-F210-4EE0-B042-24EA96627916}" type="datetime1">
              <a:rPr lang="en-GB" smtClean="0"/>
              <a:t>19/09/2014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66E49E-9BE0-41C9-A05D-861B1727F87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Fish Shop 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 understand and use the correct order of operations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7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this: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Compare your answers with a partner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71600" y="2475384"/>
            <a:ext cx="3456384" cy="1728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2 × 3 + 5</a:t>
            </a:r>
            <a:endParaRPr lang="en-GB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812285" y="2475384"/>
            <a:ext cx="3456384" cy="1728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1 + 3 × 5</a:t>
            </a:r>
            <a:endParaRPr lang="en-GB" sz="2800" b="1" dirty="0"/>
          </a:p>
        </p:txBody>
      </p:sp>
      <p:pic>
        <p:nvPicPr>
          <p:cNvPr id="2052" name="Picture 4" descr="C:\Users\pitchfordk\AppData\Local\Microsoft\Windows\Temporary Internet Files\Content.IE5\MEC82ATZ\MC9004343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77" y="4365104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38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All mathematicians in the world have agreed a set order to work out these calculations: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275856" y="2780928"/>
            <a:ext cx="1584176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Brackets</a:t>
            </a:r>
            <a:endParaRPr lang="en-GB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3275856" y="3494057"/>
            <a:ext cx="158417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Indices (Powers)</a:t>
            </a:r>
            <a:endParaRPr lang="en-GB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2466624" y="4195801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Multiply</a:t>
            </a:r>
            <a:endParaRPr lang="en-GB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4179236" y="4195801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Divide</a:t>
            </a:r>
            <a:endParaRPr lang="en-GB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4179236" y="4881625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Subtract</a:t>
            </a:r>
            <a:endParaRPr lang="en-GB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466624" y="4881625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Add</a:t>
            </a:r>
            <a:endParaRPr lang="en-GB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38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808" cy="48531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is 5 × (6 + 4) ÷ 2?</a:t>
            </a:r>
          </a:p>
          <a:p>
            <a:r>
              <a:rPr lang="en-GB" dirty="0" smtClean="0"/>
              <a:t>What do we need to use?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5 </a:t>
            </a:r>
            <a:r>
              <a:rPr lang="en-GB" dirty="0"/>
              <a:t>× (6 + 4) ÷ </a:t>
            </a:r>
            <a:r>
              <a:rPr lang="en-GB" dirty="0" smtClean="0"/>
              <a:t>2</a:t>
            </a:r>
          </a:p>
          <a:p>
            <a:r>
              <a:rPr lang="en-GB" dirty="0" smtClean="0"/>
              <a:t>5 </a:t>
            </a:r>
            <a:r>
              <a:rPr lang="en-GB" dirty="0"/>
              <a:t>× </a:t>
            </a:r>
            <a:r>
              <a:rPr lang="en-GB" dirty="0" smtClean="0"/>
              <a:t>10 ÷ 2</a:t>
            </a:r>
          </a:p>
          <a:p>
            <a:r>
              <a:rPr lang="en-GB" dirty="0" smtClean="0"/>
              <a:t>5 </a:t>
            </a:r>
            <a:r>
              <a:rPr lang="en-GB" dirty="0"/>
              <a:t>× </a:t>
            </a:r>
            <a:r>
              <a:rPr lang="en-GB" dirty="0" smtClean="0"/>
              <a:t>5</a:t>
            </a:r>
            <a:endParaRPr lang="en-GB" dirty="0"/>
          </a:p>
          <a:p>
            <a:r>
              <a:rPr lang="en-GB" dirty="0" smtClean="0"/>
              <a:t>25</a:t>
            </a:r>
          </a:p>
          <a:p>
            <a:endParaRPr lang="en-GB" dirty="0"/>
          </a:p>
          <a:p>
            <a:r>
              <a:rPr lang="en-GB" dirty="0" smtClean="0"/>
              <a:t>Did you do 50 ÷ 2?</a:t>
            </a:r>
          </a:p>
          <a:p>
            <a:r>
              <a:rPr lang="en-GB" dirty="0" smtClean="0"/>
              <a:t>Did you get the same answer?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5660347" y="2350792"/>
            <a:ext cx="1584176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Brackets</a:t>
            </a:r>
            <a:endParaRPr lang="en-GB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5660347" y="3063921"/>
            <a:ext cx="158417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Indices (Powers)</a:t>
            </a:r>
            <a:endParaRPr lang="en-GB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4851115" y="3765665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Multiply</a:t>
            </a:r>
            <a:endParaRPr lang="en-GB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563727" y="3765665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Divide</a:t>
            </a:r>
            <a:endParaRPr lang="en-GB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6563727" y="4451489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Subtract</a:t>
            </a:r>
            <a:endParaRPr lang="en-GB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4851115" y="4451489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Add</a:t>
            </a:r>
            <a:endParaRPr lang="en-GB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961095" y="5487848"/>
            <a:ext cx="4186808" cy="10283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Remember: No swapping where the numbers go</a:t>
            </a:r>
          </a:p>
          <a:p>
            <a:pPr marL="0" indent="0">
              <a:buFont typeface="Wingdings"/>
              <a:buNone/>
            </a:pP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280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818656" cy="4873752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5 × (2 + 1) 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5 × 2 + 1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12 + 4 ÷ 2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(12 </a:t>
            </a:r>
            <a:r>
              <a:rPr lang="en-GB" dirty="0"/>
              <a:t>+ </a:t>
            </a:r>
            <a:r>
              <a:rPr lang="en-GB" dirty="0" smtClean="0"/>
              <a:t>4) </a:t>
            </a:r>
            <a:r>
              <a:rPr lang="en-GB" dirty="0"/>
              <a:t>÷ </a:t>
            </a:r>
            <a:r>
              <a:rPr lang="en-GB" dirty="0" smtClean="0"/>
              <a:t>2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3 × 10 ÷ 5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10 </a:t>
            </a:r>
            <a:r>
              <a:rPr lang="en-GB" dirty="0"/>
              <a:t>÷ </a:t>
            </a:r>
            <a:r>
              <a:rPr lang="en-GB" dirty="0" smtClean="0"/>
              <a:t>5 × 3</a:t>
            </a:r>
            <a:endParaRPr lang="en-GB" dirty="0"/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3 × 6 ÷ 2 - 1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3 × 6</a:t>
            </a:r>
            <a:r>
              <a:rPr lang="en-GB" dirty="0" smtClean="0"/>
              <a:t> </a:t>
            </a:r>
            <a:r>
              <a:rPr lang="en-GB" dirty="0"/>
              <a:t>÷ </a:t>
            </a:r>
            <a:r>
              <a:rPr lang="en-GB" dirty="0" smtClean="0"/>
              <a:t>(2 - 1)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5" name="Picture 3" descr="C:\Users\pitchfordk\AppData\Local\Microsoft\Windows\Temporary Internet Files\Content.IE5\MEC82ATZ\MC9000015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69160"/>
            <a:ext cx="1570025" cy="144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55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(Click to reveal)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818656" cy="4873752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5 × (2 + 1) 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5 × 2 + 1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15 – 4 × 3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12 + 4 ÷ 2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(12 </a:t>
            </a:r>
            <a:r>
              <a:rPr lang="en-GB" dirty="0"/>
              <a:t>+ </a:t>
            </a:r>
            <a:r>
              <a:rPr lang="en-GB" dirty="0" smtClean="0"/>
              <a:t>4) </a:t>
            </a:r>
            <a:r>
              <a:rPr lang="en-GB" dirty="0"/>
              <a:t>÷ </a:t>
            </a:r>
            <a:r>
              <a:rPr lang="en-GB" dirty="0" smtClean="0"/>
              <a:t>2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3 × 10 ÷ 5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10 </a:t>
            </a:r>
            <a:r>
              <a:rPr lang="en-GB" dirty="0"/>
              <a:t>÷ </a:t>
            </a:r>
            <a:r>
              <a:rPr lang="en-GB" dirty="0" smtClean="0"/>
              <a:t>5 × 3</a:t>
            </a:r>
            <a:endParaRPr lang="en-GB" dirty="0"/>
          </a:p>
          <a:p>
            <a:pPr marL="457200" indent="-457200">
              <a:buFont typeface="+mj-lt"/>
              <a:buAutoNum type="alphaUcPeriod"/>
            </a:pPr>
            <a:r>
              <a:rPr lang="en-GB" dirty="0" smtClean="0"/>
              <a:t>3 × 6 ÷ 2 - 1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3 × 6</a:t>
            </a:r>
            <a:r>
              <a:rPr lang="en-GB" dirty="0" smtClean="0"/>
              <a:t> </a:t>
            </a:r>
            <a:r>
              <a:rPr lang="en-GB" dirty="0"/>
              <a:t>÷ </a:t>
            </a:r>
            <a:r>
              <a:rPr lang="en-GB" dirty="0" smtClean="0"/>
              <a:t>(2 - 1)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5" name="Picture 3" descr="C:\Users\pitchfordk\AppData\Local\Microsoft\Windows\Temporary Internet Files\Content.IE5\MEC82ATZ\MC9000015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69160"/>
            <a:ext cx="1570025" cy="144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41576" y="1628800"/>
            <a:ext cx="2818656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GB" b="1" dirty="0" smtClean="0">
                <a:solidFill>
                  <a:srgbClr val="FF0000"/>
                </a:solidFill>
              </a:rPr>
              <a:t>15</a:t>
            </a:r>
          </a:p>
          <a:p>
            <a:pPr marL="457200" indent="-457200">
              <a:buFont typeface="+mj-lt"/>
              <a:buAutoNum type="alphaUcPeriod"/>
            </a:pPr>
            <a:r>
              <a:rPr lang="en-GB" b="1" dirty="0" smtClean="0">
                <a:solidFill>
                  <a:srgbClr val="FF0000"/>
                </a:solidFill>
              </a:rPr>
              <a:t>11</a:t>
            </a:r>
          </a:p>
          <a:p>
            <a:pPr marL="457200" indent="-457200">
              <a:buFont typeface="+mj-lt"/>
              <a:buAutoNum type="alphaUcPeriod"/>
            </a:pPr>
            <a:r>
              <a:rPr lang="en-GB" b="1" dirty="0">
                <a:solidFill>
                  <a:srgbClr val="FF0000"/>
                </a:solidFill>
              </a:rPr>
              <a:t>3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GB" b="1" dirty="0" smtClean="0">
                <a:solidFill>
                  <a:srgbClr val="FF0000"/>
                </a:solidFill>
              </a:rPr>
              <a:t>14</a:t>
            </a:r>
          </a:p>
          <a:p>
            <a:pPr marL="457200" indent="-457200">
              <a:buFont typeface="+mj-lt"/>
              <a:buAutoNum type="alphaUcPeriod"/>
            </a:pPr>
            <a:r>
              <a:rPr lang="en-GB" b="1" dirty="0">
                <a:solidFill>
                  <a:srgbClr val="FF0000"/>
                </a:solidFill>
              </a:rPr>
              <a:t>8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GB" b="1" dirty="0" smtClean="0">
                <a:solidFill>
                  <a:srgbClr val="FF0000"/>
                </a:solidFill>
              </a:rPr>
              <a:t>6</a:t>
            </a:r>
          </a:p>
          <a:p>
            <a:pPr marL="457200" indent="-457200">
              <a:buFont typeface="+mj-lt"/>
              <a:buAutoNum type="alphaUcPeriod"/>
            </a:pPr>
            <a:r>
              <a:rPr lang="en-GB" b="1" dirty="0" smtClean="0">
                <a:solidFill>
                  <a:srgbClr val="FF0000"/>
                </a:solidFill>
              </a:rPr>
              <a:t>6</a:t>
            </a:r>
          </a:p>
          <a:p>
            <a:pPr marL="457200" indent="-457200">
              <a:buFont typeface="+mj-lt"/>
              <a:buAutoNum type="alphaUcPeriod"/>
            </a:pPr>
            <a:r>
              <a:rPr lang="en-GB" b="1" dirty="0" smtClean="0">
                <a:solidFill>
                  <a:srgbClr val="FF0000"/>
                </a:solidFill>
              </a:rPr>
              <a:t>8</a:t>
            </a:r>
          </a:p>
          <a:p>
            <a:pPr marL="457200" indent="-457200">
              <a:buFont typeface="+mj-lt"/>
              <a:buAutoNum type="alphaUcPeriod"/>
            </a:pPr>
            <a:r>
              <a:rPr lang="en-GB" b="1" dirty="0" smtClean="0">
                <a:solidFill>
                  <a:srgbClr val="FF0000"/>
                </a:solidFill>
              </a:rPr>
              <a:t>18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700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man walks into a Chip shop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Rita owns a fish &amp; chip shop.</a:t>
            </a:r>
          </a:p>
          <a:p>
            <a:r>
              <a:rPr lang="en-GB" dirty="0" smtClean="0"/>
              <a:t>Write down the exact portions of food each customer orders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3 fish, 4 chips, 1 sausage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08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John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619672" y="2060848"/>
            <a:ext cx="5904656" cy="367240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Three fish and four chips, ta!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699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Freddie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619672" y="2060848"/>
            <a:ext cx="5904656" cy="367240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Sausage and chips twice, please!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102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Brian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619672" y="2060848"/>
            <a:ext cx="5904656" cy="367240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Five fish and chips. Thanks!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699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did Rita have to serve up?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John</a:t>
            </a: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619672" y="2060848"/>
            <a:ext cx="2088232" cy="151216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Three fish and four chips, ta!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5976" y="3429000"/>
            <a:ext cx="3888432" cy="1944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3 fish</a:t>
            </a:r>
          </a:p>
          <a:p>
            <a:pPr algn="ctr"/>
            <a:r>
              <a:rPr lang="en-GB" sz="2800" b="1" dirty="0" smtClean="0"/>
              <a:t>4 portions of chips</a:t>
            </a:r>
            <a:endParaRPr lang="en-GB" sz="2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78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did Rita have to serve up?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Freddie</a:t>
            </a: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871700" y="2204864"/>
            <a:ext cx="2088232" cy="151216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Sausage and chips twice, please!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4293096"/>
            <a:ext cx="3456384" cy="1728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1 sausage</a:t>
            </a:r>
          </a:p>
          <a:p>
            <a:pPr algn="ctr"/>
            <a:r>
              <a:rPr lang="en-GB" sz="2800" b="1" dirty="0" smtClean="0"/>
              <a:t>2 portions of chips</a:t>
            </a:r>
            <a:endParaRPr lang="en-GB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812285" y="2475384"/>
            <a:ext cx="3456384" cy="1728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2 sausages</a:t>
            </a:r>
          </a:p>
          <a:p>
            <a:pPr algn="ctr"/>
            <a:r>
              <a:rPr lang="en-GB" sz="2800" b="1" dirty="0" smtClean="0"/>
              <a:t>2 portions of chips</a:t>
            </a:r>
            <a:endParaRPr lang="en-GB" sz="2800" b="1" dirty="0"/>
          </a:p>
        </p:txBody>
      </p:sp>
      <p:pic>
        <p:nvPicPr>
          <p:cNvPr id="1026" name="Picture 2" descr="C:\Users\pitchfordk\AppData\Local\Microsoft\Windows\Temporary Internet Files\Content.IE5\XP8BQJ56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98514"/>
            <a:ext cx="1080120" cy="15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339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did Rita have to serve up?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Brian</a:t>
            </a: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871700" y="2204864"/>
            <a:ext cx="2088232" cy="151216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Five fish and chips. Thanks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4293096"/>
            <a:ext cx="3456384" cy="1728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5 fish</a:t>
            </a:r>
          </a:p>
          <a:p>
            <a:pPr algn="ctr"/>
            <a:r>
              <a:rPr lang="en-GB" sz="2800" b="1" dirty="0" smtClean="0"/>
              <a:t>5 portions of chips</a:t>
            </a:r>
            <a:endParaRPr lang="en-GB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812285" y="2475384"/>
            <a:ext cx="3456384" cy="1728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5 fish</a:t>
            </a:r>
          </a:p>
          <a:p>
            <a:pPr algn="ctr"/>
            <a:r>
              <a:rPr lang="en-GB" sz="2800" b="1" dirty="0"/>
              <a:t>1</a:t>
            </a:r>
            <a:r>
              <a:rPr lang="en-GB" sz="2800" b="1" dirty="0" smtClean="0"/>
              <a:t> portion of chips</a:t>
            </a:r>
            <a:endParaRPr lang="en-GB" sz="2800" b="1" dirty="0"/>
          </a:p>
        </p:txBody>
      </p:sp>
      <p:pic>
        <p:nvPicPr>
          <p:cNvPr id="1026" name="Picture 2" descr="C:\Users\pitchfordk\AppData\Local\Microsoft\Windows\Temporary Internet Files\Content.IE5\XP8BQJ56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98514"/>
            <a:ext cx="1080120" cy="15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38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Confused?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Why were there two possible answers to some of the orders?</a:t>
            </a:r>
          </a:p>
          <a:p>
            <a:endParaRPr lang="en-GB" dirty="0"/>
          </a:p>
          <a:p>
            <a:r>
              <a:rPr lang="en-GB" dirty="0" smtClean="0"/>
              <a:t>In a maths lesson, can there ever be two possible answers to a simple calculation?</a:t>
            </a:r>
            <a:endParaRPr lang="en-GB" dirty="0"/>
          </a:p>
        </p:txBody>
      </p:sp>
      <p:pic>
        <p:nvPicPr>
          <p:cNvPr id="1026" name="Picture 2" descr="C:\Users\pitchfordk\AppData\Local\Microsoft\Windows\Temporary Internet Files\Content.IE5\XP8BQJ56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98514"/>
            <a:ext cx="1080120" cy="15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38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403</Words>
  <Application>Microsoft Office PowerPoint</Application>
  <PresentationFormat>On-screen Show (4:3)</PresentationFormat>
  <Paragraphs>110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Schoolbook</vt:lpstr>
      <vt:lpstr>Wingdings</vt:lpstr>
      <vt:lpstr>Wingdings 2</vt:lpstr>
      <vt:lpstr>Oriel</vt:lpstr>
      <vt:lpstr>Fish Shop Maths</vt:lpstr>
      <vt:lpstr>A man walks into a Chip shop …</vt:lpstr>
      <vt:lpstr>John </vt:lpstr>
      <vt:lpstr>Freddie </vt:lpstr>
      <vt:lpstr>Brian </vt:lpstr>
      <vt:lpstr>So what did Rita have to serve up?</vt:lpstr>
      <vt:lpstr>So what did Rita have to serve up?</vt:lpstr>
      <vt:lpstr>So what did Rita have to serve up?</vt:lpstr>
      <vt:lpstr>Confused?</vt:lpstr>
      <vt:lpstr>Try this:</vt:lpstr>
      <vt:lpstr>The solution</vt:lpstr>
      <vt:lpstr>Example</vt:lpstr>
      <vt:lpstr>Questions</vt:lpstr>
      <vt:lpstr>Answers (Click to reveal)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Shop Maths</dc:title>
  <dc:creator>Kim Pitchford</dc:creator>
  <cp:lastModifiedBy>Kim</cp:lastModifiedBy>
  <cp:revision>13</cp:revision>
  <dcterms:created xsi:type="dcterms:W3CDTF">2014-09-19T07:04:04Z</dcterms:created>
  <dcterms:modified xsi:type="dcterms:W3CDTF">2014-09-19T19:16:03Z</dcterms:modified>
</cp:coreProperties>
</file>