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1"/>
  </p:notesMasterIdLst>
  <p:sldIdLst>
    <p:sldId id="295" r:id="rId2"/>
    <p:sldId id="264" r:id="rId3"/>
    <p:sldId id="296" r:id="rId4"/>
    <p:sldId id="265" r:id="rId5"/>
    <p:sldId id="297" r:id="rId6"/>
    <p:sldId id="268" r:id="rId7"/>
    <p:sldId id="298" r:id="rId8"/>
    <p:sldId id="267" r:id="rId9"/>
    <p:sldId id="299" r:id="rId10"/>
    <p:sldId id="274" r:id="rId11"/>
    <p:sldId id="300" r:id="rId12"/>
    <p:sldId id="276" r:id="rId13"/>
    <p:sldId id="301" r:id="rId14"/>
    <p:sldId id="286" r:id="rId15"/>
    <p:sldId id="302" r:id="rId16"/>
    <p:sldId id="287" r:id="rId17"/>
    <p:sldId id="303" r:id="rId18"/>
    <p:sldId id="288" r:id="rId19"/>
    <p:sldId id="304" r:id="rId20"/>
    <p:sldId id="289" r:id="rId21"/>
    <p:sldId id="305" r:id="rId22"/>
    <p:sldId id="290" r:id="rId23"/>
    <p:sldId id="306" r:id="rId24"/>
    <p:sldId id="291" r:id="rId25"/>
    <p:sldId id="307" r:id="rId26"/>
    <p:sldId id="293" r:id="rId27"/>
    <p:sldId id="308" r:id="rId28"/>
    <p:sldId id="292" r:id="rId29"/>
    <p:sldId id="30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E6DD2-733C-4F5C-AE22-C7B25FD60000}" type="datetimeFigureOut">
              <a:rPr lang="en-GB" smtClean="0"/>
              <a:t>29/06/2015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606E8-12EB-4AE5-A9C2-603533B82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030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070BE-D279-46A0-A207-25481BAAFA4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470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070BE-D279-46A0-A207-25481BAAFA4C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453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070BE-D279-46A0-A207-25481BAAFA4C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453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070BE-D279-46A0-A207-25481BAAFA4C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45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25B3-31FF-4884-8A53-15EF1B50DEA5}" type="datetimeFigureOut">
              <a:rPr lang="en-GB" smtClean="0"/>
              <a:t>29/06/2015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0003-B67B-42EF-9DA4-9022460874A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84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25B3-31FF-4884-8A53-15EF1B50DEA5}" type="datetimeFigureOut">
              <a:rPr lang="en-GB" smtClean="0"/>
              <a:t>29/06/2015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0003-B67B-42EF-9DA4-902246087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00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25B3-31FF-4884-8A53-15EF1B50DEA5}" type="datetimeFigureOut">
              <a:rPr lang="en-GB" smtClean="0"/>
              <a:t>29/06/2015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0003-B67B-42EF-9DA4-902246087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33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25B3-31FF-4884-8A53-15EF1B50DEA5}" type="datetimeFigureOut">
              <a:rPr lang="en-GB" smtClean="0"/>
              <a:t>29/06/2015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0003-B67B-42EF-9DA4-902246087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02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25B3-31FF-4884-8A53-15EF1B50DEA5}" type="datetimeFigureOut">
              <a:rPr lang="en-GB" smtClean="0"/>
              <a:t>29/06/2015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0003-B67B-42EF-9DA4-9022460874A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67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25B3-31FF-4884-8A53-15EF1B50DEA5}" type="datetimeFigureOut">
              <a:rPr lang="en-GB" smtClean="0"/>
              <a:t>29/06/2015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0003-B67B-42EF-9DA4-902246087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01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25B3-31FF-4884-8A53-15EF1B50DEA5}" type="datetimeFigureOut">
              <a:rPr lang="en-GB" smtClean="0"/>
              <a:t>29/06/2015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0003-B67B-42EF-9DA4-902246087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42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25B3-31FF-4884-8A53-15EF1B50DEA5}" type="datetimeFigureOut">
              <a:rPr lang="en-GB" smtClean="0"/>
              <a:t>29/06/2015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0003-B67B-42EF-9DA4-902246087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81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25B3-31FF-4884-8A53-15EF1B50DEA5}" type="datetimeFigureOut">
              <a:rPr lang="en-GB" smtClean="0"/>
              <a:t>29/06/2015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0003-B67B-42EF-9DA4-902246087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15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C3925B3-31FF-4884-8A53-15EF1B50DEA5}" type="datetimeFigureOut">
              <a:rPr lang="en-GB" smtClean="0"/>
              <a:t>29/06/2015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610003-B67B-42EF-9DA4-902246087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25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25B3-31FF-4884-8A53-15EF1B50DEA5}" type="datetimeFigureOut">
              <a:rPr lang="en-GB" smtClean="0"/>
              <a:t>29/06/2015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10003-B67B-42EF-9DA4-902246087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24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3925B3-31FF-4884-8A53-15EF1B50DEA5}" type="datetimeFigureOut">
              <a:rPr lang="en-GB" smtClean="0"/>
              <a:t>29/06/2015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0610003-B67B-42EF-9DA4-9022460874A4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75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Exponentials &amp; Logarithms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A2 Review 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78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155322"/>
              </p:ext>
            </p:extLst>
          </p:nvPr>
        </p:nvGraphicFramePr>
        <p:xfrm>
          <a:off x="2411760" y="3645024"/>
          <a:ext cx="4386089" cy="1152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4" imgW="774360" imgH="203040" progId="Equation.3">
                  <p:embed/>
                </p:oleObj>
              </mc:Choice>
              <mc:Fallback>
                <p:oleObj name="Equation" r:id="rId4" imgW="774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645024"/>
                        <a:ext cx="4386089" cy="115222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191683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To the nearest whole number:</a:t>
            </a:r>
            <a:endParaRPr lang="en-GB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019637"/>
            <a:ext cx="3024336" cy="58477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Question 5</a:t>
            </a:r>
            <a:endParaRPr lang="en-GB" sz="32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1331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928" y="2852936"/>
            <a:ext cx="1584176" cy="1080120"/>
          </a:xfrm>
        </p:spPr>
        <p:txBody>
          <a:bodyPr>
            <a:normAutofit/>
          </a:bodyPr>
          <a:lstStyle/>
          <a:p>
            <a:r>
              <a:rPr lang="en-GB" sz="6600" dirty="0" smtClean="0"/>
              <a:t>145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335511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215426"/>
              </p:ext>
            </p:extLst>
          </p:nvPr>
        </p:nvGraphicFramePr>
        <p:xfrm>
          <a:off x="2267744" y="3501008"/>
          <a:ext cx="4852025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4" imgW="1054080" imgH="203040" progId="Equation.3">
                  <p:embed/>
                </p:oleObj>
              </mc:Choice>
              <mc:Fallback>
                <p:oleObj name="Equation" r:id="rId4" imgW="1054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501008"/>
                        <a:ext cx="4852025" cy="93610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191683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To the nearest whole number:</a:t>
            </a:r>
            <a:endParaRPr lang="en-GB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955467"/>
            <a:ext cx="3024336" cy="58477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Question 6</a:t>
            </a:r>
            <a:endParaRPr lang="en-GB" sz="32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8736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 6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3563888" y="2996952"/>
                <a:ext cx="1080120" cy="1296144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 lnSpcReduction="10000"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6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60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660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6600" dirty="0"/>
              </a:p>
            </p:txBody>
          </p:sp>
        </mc:Choice>
        <mc:Fallback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996952"/>
                <a:ext cx="1080120" cy="1296144"/>
              </a:xfrm>
              <a:prstGeom prst="rect">
                <a:avLst/>
              </a:prstGeom>
              <a:blipFill rotWithShape="0">
                <a:blip r:embed="rId2"/>
                <a:stretch>
                  <a:fillRect t="-42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007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55576" y="908720"/>
                <a:ext cx="8064896" cy="3016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800" b="0" dirty="0" smtClean="0">
                    <a:latin typeface="Cambria Math"/>
                  </a:rPr>
                  <a:t>To 2 decimal place:</a:t>
                </a:r>
              </a:p>
              <a:p>
                <a:endParaRPr lang="en-GB" sz="4800" b="0" dirty="0" smtClean="0">
                  <a:latin typeface="Cambria Math"/>
                </a:endParaRPr>
              </a:p>
              <a:p>
                <a:endParaRPr lang="en-GB" sz="2800" b="0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6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6600" b="0" i="0" smtClean="0">
                              <a:latin typeface="Cambria Math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n-GB" sz="6600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sSup>
                            <m:sSupPr>
                              <m:ctrlPr>
                                <a:rPr lang="en-GB" sz="6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6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6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func>
                      <m:r>
                        <a:rPr lang="en-GB" sz="66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GB" sz="6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6600" b="0" i="0" smtClean="0">
                              <a:latin typeface="Cambria Math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n-GB" sz="6600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GB" sz="66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GB" sz="6600" b="0" i="0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66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908720"/>
                <a:ext cx="8064896" cy="3016210"/>
              </a:xfrm>
              <a:prstGeom prst="rect">
                <a:avLst/>
              </a:prstGeom>
              <a:blipFill rotWithShape="0">
                <a:blip r:embed="rId3"/>
                <a:stretch>
                  <a:fillRect l="-3477" t="-4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821304" y="4653136"/>
            <a:ext cx="3024336" cy="58477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Question 7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112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2924944"/>
            <a:ext cx="1728192" cy="1152128"/>
          </a:xfrm>
        </p:spPr>
        <p:txBody>
          <a:bodyPr>
            <a:normAutofit/>
          </a:bodyPr>
          <a:lstStyle/>
          <a:p>
            <a:r>
              <a:rPr lang="en-GB" sz="6600" dirty="0" smtClean="0"/>
              <a:t>1.15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153875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83568" y="692696"/>
                <a:ext cx="7704856" cy="2984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The </a:t>
                </a:r>
                <a:r>
                  <a:rPr lang="en-GB" sz="3200" dirty="0" err="1" smtClean="0"/>
                  <a:t>boredness</a:t>
                </a:r>
                <a:r>
                  <a:rPr lang="en-GB" sz="3200" dirty="0" smtClean="0"/>
                  <a:t>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3200" dirty="0" smtClean="0"/>
                  <a:t> over time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GB" sz="3200" dirty="0" smtClean="0"/>
                  <a:t> (Minutes) during a maths lesson can be modelled by: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𝐵</m:t>
                      </m:r>
                      <m:r>
                        <a:rPr lang="en-GB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/>
                            </a:rPr>
                            <m:t>0.03</m:t>
                          </m:r>
                          <m:r>
                            <a:rPr lang="en-GB" sz="3200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3200" dirty="0" smtClean="0"/>
              </a:p>
              <a:p>
                <a:endParaRPr lang="en-GB" sz="3200" dirty="0"/>
              </a:p>
              <a:p>
                <a:r>
                  <a:rPr lang="en-GB" sz="3200" dirty="0" smtClean="0"/>
                  <a:t>How bored are you at the start of the lesson?</a:t>
                </a:r>
                <a:endParaRPr lang="en-GB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692696"/>
                <a:ext cx="7704856" cy="2984087"/>
              </a:xfrm>
              <a:prstGeom prst="rect">
                <a:avLst/>
              </a:prstGeom>
              <a:blipFill rotWithShape="0">
                <a:blip r:embed="rId3"/>
                <a:stretch>
                  <a:fillRect l="-1978" t="-2454" r="-1266" b="-59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796136" y="4714112"/>
            <a:ext cx="3024336" cy="58477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Question 8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003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 8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23928" y="2924944"/>
                <a:ext cx="1080120" cy="129614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GB" sz="6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6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6600" dirty="0"/>
              </a:p>
            </p:txBody>
          </p:sp>
        </mc:Choice>
        <mc:Fallback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23928" y="2924944"/>
                <a:ext cx="1080120" cy="1296144"/>
              </a:xfrm>
              <a:blipFill rotWithShape="0">
                <a:blip r:embed="rId2"/>
                <a:stretch>
                  <a:fillRect t="-42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231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67544" y="260648"/>
                <a:ext cx="8064896" cy="3968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The </a:t>
                </a:r>
                <a:r>
                  <a:rPr lang="en-GB" sz="3200" dirty="0" err="1" smtClean="0"/>
                  <a:t>boredness</a:t>
                </a:r>
                <a:r>
                  <a:rPr lang="en-GB" sz="3200" dirty="0" smtClean="0"/>
                  <a:t>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3200" dirty="0" smtClean="0"/>
                  <a:t> over time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GB" sz="3200" dirty="0" smtClean="0"/>
                  <a:t> (Minutes) during a maths lesson can be modelled by: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𝐵</m:t>
                      </m:r>
                      <m:r>
                        <a:rPr lang="en-GB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/>
                            </a:rPr>
                            <m:t>0.03</m:t>
                          </m:r>
                          <m:r>
                            <a:rPr lang="en-GB" sz="3200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3200" dirty="0" smtClean="0"/>
              </a:p>
              <a:p>
                <a:endParaRPr lang="en-GB" sz="3200" dirty="0"/>
              </a:p>
              <a:p>
                <a:r>
                  <a:rPr lang="en-GB" sz="3200" dirty="0" smtClean="0"/>
                  <a:t>If a lesson is an hour long. How bored will you be after 0.4 lessons? Give your answer to 2 decimal places.</a:t>
                </a:r>
                <a:endParaRPr lang="en-GB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60648"/>
                <a:ext cx="8064896" cy="3968972"/>
              </a:xfrm>
              <a:prstGeom prst="rect">
                <a:avLst/>
              </a:prstGeom>
              <a:blipFill rotWithShape="0">
                <a:blip r:embed="rId3"/>
                <a:stretch>
                  <a:fillRect l="-1965" t="-1843" r="-3023" b="-4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940152" y="4725144"/>
            <a:ext cx="3024336" cy="58477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Question 9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597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 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2780928"/>
            <a:ext cx="1800200" cy="1008112"/>
          </a:xfrm>
        </p:spPr>
        <p:txBody>
          <a:bodyPr>
            <a:normAutofit/>
          </a:bodyPr>
          <a:lstStyle/>
          <a:p>
            <a:r>
              <a:rPr lang="en-GB" sz="6600" dirty="0" smtClean="0"/>
              <a:t>1.03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191904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23528" y="1700808"/>
                <a:ext cx="8424936" cy="2831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400" dirty="0" smtClean="0"/>
              </a:p>
              <a:p>
                <a:endParaRPr lang="en-GB" sz="32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6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6600" b="0" i="1" smtClean="0"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GB" sz="6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6600" b="0" i="1" smtClean="0">
                          <a:latin typeface="Cambria Math"/>
                        </a:rPr>
                        <m:t>128</m:t>
                      </m:r>
                    </m:oMath>
                  </m:oMathPara>
                </a14:m>
                <a:endParaRPr lang="en-GB" sz="6600" dirty="0"/>
              </a:p>
              <a:p>
                <a:pPr algn="ctr"/>
                <a:endParaRPr lang="en-GB" sz="2800" dirty="0" smtClean="0"/>
              </a:p>
              <a:p>
                <a:pPr algn="ctr"/>
                <a:endParaRPr lang="en-GB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700808"/>
                <a:ext cx="8424936" cy="28315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67544" y="908720"/>
            <a:ext cx="3024336" cy="58477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Question 1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748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67544" y="260648"/>
                <a:ext cx="8064896" cy="3968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The </a:t>
                </a:r>
                <a:r>
                  <a:rPr lang="en-GB" sz="3200" dirty="0" err="1" smtClean="0"/>
                  <a:t>boredness</a:t>
                </a:r>
                <a:r>
                  <a:rPr lang="en-GB" sz="3200" dirty="0" smtClean="0"/>
                  <a:t>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sz="3200" dirty="0" smtClean="0"/>
                  <a:t> over time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GB" sz="3200" dirty="0" smtClean="0"/>
                  <a:t> (Minutes) during a maths lesson can be modelled by: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𝐵</m:t>
                      </m:r>
                      <m:r>
                        <a:rPr lang="en-GB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/>
                            </a:rPr>
                            <m:t>0.03</m:t>
                          </m:r>
                          <m:r>
                            <a:rPr lang="en-GB" sz="3200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3200" dirty="0" smtClean="0"/>
              </a:p>
              <a:p>
                <a:endParaRPr lang="en-GB" sz="3200" dirty="0" smtClean="0"/>
              </a:p>
              <a:p>
                <a:r>
                  <a:rPr lang="en-GB" sz="3200" dirty="0" smtClean="0"/>
                  <a:t>After how many minutes (to the nearest minute) of maths will you be have a </a:t>
                </a:r>
                <a:r>
                  <a:rPr lang="en-GB" sz="3200" dirty="0" err="1" smtClean="0"/>
                  <a:t>boredness</a:t>
                </a:r>
                <a:r>
                  <a:rPr lang="en-GB" sz="3200" dirty="0" smtClean="0"/>
                  <a:t> of 3?</a:t>
                </a:r>
                <a:endParaRPr lang="en-GB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60648"/>
                <a:ext cx="8064896" cy="3968972"/>
              </a:xfrm>
              <a:prstGeom prst="rect">
                <a:avLst/>
              </a:prstGeom>
              <a:blipFill rotWithShape="0">
                <a:blip r:embed="rId3"/>
                <a:stretch>
                  <a:fillRect l="-1965" t="-1843" r="-3023" b="-4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796136" y="4653136"/>
            <a:ext cx="3024336" cy="58477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Question 10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872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 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2708920"/>
            <a:ext cx="3456384" cy="194421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GB" sz="6600" dirty="0" smtClean="0"/>
              <a:t>60 minutes </a:t>
            </a:r>
          </a:p>
          <a:p>
            <a:pPr algn="ctr"/>
            <a:r>
              <a:rPr lang="en-GB" sz="6600" dirty="0"/>
              <a:t>o</a:t>
            </a:r>
            <a:r>
              <a:rPr lang="en-GB" sz="6600" dirty="0" smtClean="0"/>
              <a:t>r</a:t>
            </a:r>
          </a:p>
          <a:p>
            <a:pPr algn="ctr"/>
            <a:r>
              <a:rPr lang="en-GB" sz="6600" dirty="0" smtClean="0"/>
              <a:t>1 hour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353413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67544" y="260648"/>
                <a:ext cx="8064896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 smtClean="0"/>
                  <a:t>If your interest in maths (</a:t>
                </a:r>
                <a14:m>
                  <m:oMath xmlns:m="http://schemas.openxmlformats.org/officeDocument/2006/math">
                    <m:r>
                      <a:rPr lang="en-GB" sz="3600" i="1" dirty="0" smtClean="0">
                        <a:latin typeface="Cambria Math"/>
                      </a:rPr>
                      <m:t>𝐼</m:t>
                    </m:r>
                  </m:oMath>
                </a14:m>
                <a:r>
                  <a:rPr lang="en-GB" sz="3600" dirty="0" smtClean="0"/>
                  <a:t>) over time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GB" sz="3600" dirty="0" smtClean="0"/>
                  <a:t> (years) can be modelled by: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/>
                        </a:rPr>
                        <m:t>𝐼</m:t>
                      </m:r>
                      <m:r>
                        <a:rPr lang="en-GB" sz="3600" b="0" i="1" smtClean="0">
                          <a:latin typeface="Cambria Math"/>
                        </a:rPr>
                        <m:t>=10+90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/>
                            </a:rPr>
                            <m:t>−0.07</m:t>
                          </m:r>
                          <m:r>
                            <a:rPr lang="en-GB" sz="3600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3600" dirty="0" smtClean="0"/>
              </a:p>
              <a:p>
                <a:endParaRPr lang="en-GB" sz="3600" dirty="0"/>
              </a:p>
              <a:p>
                <a:r>
                  <a:rPr lang="en-GB" sz="3600" dirty="0" smtClean="0"/>
                  <a:t>At least what level of interest will you always have?</a:t>
                </a:r>
                <a:endParaRPr lang="en-GB" sz="36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60648"/>
                <a:ext cx="8064896" cy="3416320"/>
              </a:xfrm>
              <a:prstGeom prst="rect">
                <a:avLst/>
              </a:prstGeom>
              <a:blipFill rotWithShape="0">
                <a:blip r:embed="rId3"/>
                <a:stretch>
                  <a:fillRect l="-2343" t="-2857" b="-58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868144" y="4725144"/>
            <a:ext cx="3024336" cy="58477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Question 11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271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 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928" y="3140968"/>
            <a:ext cx="1224136" cy="1224136"/>
          </a:xfrm>
        </p:spPr>
        <p:txBody>
          <a:bodyPr>
            <a:normAutofit/>
          </a:bodyPr>
          <a:lstStyle/>
          <a:p>
            <a:r>
              <a:rPr lang="en-GB" sz="6600" dirty="0" smtClean="0"/>
              <a:t>10</a:t>
            </a:r>
            <a:endParaRPr lang="en-GB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2132856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Think – what happens as e</a:t>
            </a:r>
            <a:r>
              <a:rPr lang="en-GB" sz="2400" baseline="30000" dirty="0" smtClean="0"/>
              <a:t>x</a:t>
            </a:r>
            <a:r>
              <a:rPr lang="en-GB" sz="2400" dirty="0" smtClean="0"/>
              <a:t> tends </a:t>
            </a:r>
            <a:r>
              <a:rPr lang="en-GB" sz="2400" smtClean="0"/>
              <a:t>towards infinity?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417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67544" y="260648"/>
                <a:ext cx="8064896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 smtClean="0"/>
                  <a:t>If your interest in maths (</a:t>
                </a:r>
                <a14:m>
                  <m:oMath xmlns:m="http://schemas.openxmlformats.org/officeDocument/2006/math">
                    <m:r>
                      <a:rPr lang="en-GB" sz="3600" i="1" dirty="0" smtClean="0">
                        <a:latin typeface="Cambria Math"/>
                      </a:rPr>
                      <m:t>𝐼</m:t>
                    </m:r>
                  </m:oMath>
                </a14:m>
                <a:r>
                  <a:rPr lang="en-GB" sz="3600" dirty="0" smtClean="0"/>
                  <a:t>) over time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GB" sz="3600" dirty="0" smtClean="0"/>
                  <a:t> (years) can be modelled by: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/>
                        </a:rPr>
                        <m:t>𝐼</m:t>
                      </m:r>
                      <m:r>
                        <a:rPr lang="en-GB" sz="3600" b="0" i="1" smtClean="0">
                          <a:latin typeface="Cambria Math"/>
                        </a:rPr>
                        <m:t>=10+90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/>
                            </a:rPr>
                            <m:t>−0.2</m:t>
                          </m:r>
                          <m:r>
                            <a:rPr lang="en-GB" sz="3600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3600" dirty="0" smtClean="0"/>
              </a:p>
              <a:p>
                <a:endParaRPr lang="en-GB" sz="3600" dirty="0"/>
              </a:p>
              <a:p>
                <a:r>
                  <a:rPr lang="en-GB" sz="3600" dirty="0" smtClean="0"/>
                  <a:t>What is initial interest in maths</a:t>
                </a:r>
                <a:r>
                  <a:rPr lang="en-GB" sz="3600" dirty="0" smtClean="0"/>
                  <a:t>?</a:t>
                </a:r>
                <a:endParaRPr lang="en-GB" sz="36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60648"/>
                <a:ext cx="8064896" cy="2862322"/>
              </a:xfrm>
              <a:prstGeom prst="rect">
                <a:avLst/>
              </a:prstGeom>
              <a:blipFill rotWithShape="0">
                <a:blip r:embed="rId3"/>
                <a:stretch>
                  <a:fillRect l="-2343" t="-3412" b="-72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868144" y="4797152"/>
            <a:ext cx="3024336" cy="58477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Question 12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129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 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904" y="2852936"/>
            <a:ext cx="2016224" cy="1008112"/>
          </a:xfrm>
        </p:spPr>
        <p:txBody>
          <a:bodyPr>
            <a:normAutofit/>
          </a:bodyPr>
          <a:lstStyle/>
          <a:p>
            <a:r>
              <a:rPr lang="en-GB" sz="6600" dirty="0" smtClean="0"/>
              <a:t>100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171714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67544" y="260648"/>
                <a:ext cx="8064896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 smtClean="0"/>
                  <a:t>If your interest in maths (</a:t>
                </a:r>
                <a14:m>
                  <m:oMath xmlns:m="http://schemas.openxmlformats.org/officeDocument/2006/math">
                    <m:r>
                      <a:rPr lang="en-GB" sz="3600" i="1" dirty="0" smtClean="0">
                        <a:latin typeface="Cambria Math"/>
                      </a:rPr>
                      <m:t>𝐼</m:t>
                    </m:r>
                  </m:oMath>
                </a14:m>
                <a:r>
                  <a:rPr lang="en-GB" sz="3600" dirty="0" smtClean="0"/>
                  <a:t>) over time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GB" sz="3600" dirty="0" smtClean="0"/>
                  <a:t> (years) can be modelled by: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/>
                        </a:rPr>
                        <m:t>𝐼</m:t>
                      </m:r>
                      <m:r>
                        <a:rPr lang="en-GB" sz="3600" b="0" i="1" smtClean="0">
                          <a:latin typeface="Cambria Math"/>
                        </a:rPr>
                        <m:t>=10+90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/>
                            </a:rPr>
                            <m:t>−0.2</m:t>
                          </m:r>
                          <m:r>
                            <a:rPr lang="en-GB" sz="3600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3600" dirty="0" smtClean="0"/>
              </a:p>
              <a:p>
                <a:endParaRPr lang="en-GB" sz="3600" dirty="0"/>
              </a:p>
              <a:p>
                <a:r>
                  <a:rPr lang="en-GB" sz="3600" dirty="0" smtClean="0"/>
                  <a:t>If today is 25</a:t>
                </a:r>
                <a:r>
                  <a:rPr lang="en-GB" sz="3600" baseline="30000" dirty="0" smtClean="0"/>
                  <a:t>th</a:t>
                </a:r>
                <a:r>
                  <a:rPr lang="en-GB" sz="3600" dirty="0" smtClean="0"/>
                  <a:t> June 2015, what interest will you have on Christmas Day 2015?</a:t>
                </a:r>
              </a:p>
              <a:p>
                <a:r>
                  <a:rPr lang="en-GB" sz="3600" dirty="0" smtClean="0"/>
                  <a:t>Give your answer to 1 decimal </a:t>
                </a:r>
                <a:r>
                  <a:rPr lang="en-GB" sz="3600" dirty="0" smtClean="0"/>
                  <a:t>place.</a:t>
                </a:r>
                <a:endParaRPr lang="en-GB" sz="36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60648"/>
                <a:ext cx="8064896" cy="3970318"/>
              </a:xfrm>
              <a:prstGeom prst="rect">
                <a:avLst/>
              </a:prstGeom>
              <a:blipFill rotWithShape="0">
                <a:blip r:embed="rId3"/>
                <a:stretch>
                  <a:fillRect l="-2343" t="-2458" b="-49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796136" y="4653136"/>
            <a:ext cx="3024336" cy="58477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Question 13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192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 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8756" y="2852936"/>
            <a:ext cx="1872208" cy="1224136"/>
          </a:xfrm>
        </p:spPr>
        <p:txBody>
          <a:bodyPr>
            <a:normAutofit/>
          </a:bodyPr>
          <a:lstStyle/>
          <a:p>
            <a:r>
              <a:rPr lang="en-GB" sz="6600" dirty="0" smtClean="0"/>
              <a:t>91.4</a:t>
            </a:r>
            <a:endParaRPr lang="en-GB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2132856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Think – don’t stress the number of days in months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585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67544" y="260648"/>
                <a:ext cx="8064896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 smtClean="0"/>
                  <a:t>If your interest in maths (</a:t>
                </a:r>
                <a14:m>
                  <m:oMath xmlns:m="http://schemas.openxmlformats.org/officeDocument/2006/math">
                    <m:r>
                      <a:rPr lang="en-GB" sz="3600" i="1" dirty="0" smtClean="0">
                        <a:latin typeface="Cambria Math"/>
                      </a:rPr>
                      <m:t>𝐼</m:t>
                    </m:r>
                  </m:oMath>
                </a14:m>
                <a:r>
                  <a:rPr lang="en-GB" sz="3600" dirty="0" smtClean="0"/>
                  <a:t>) over time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GB" sz="3600" dirty="0" smtClean="0"/>
                  <a:t> (years) can be modelled by: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/>
                        </a:rPr>
                        <m:t>𝐼</m:t>
                      </m:r>
                      <m:r>
                        <a:rPr lang="en-GB" sz="3600" b="0" i="1" smtClean="0">
                          <a:latin typeface="Cambria Math"/>
                        </a:rPr>
                        <m:t>=10+90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/>
                            </a:rPr>
                            <m:t>−0.2</m:t>
                          </m:r>
                          <m:r>
                            <a:rPr lang="en-GB" sz="3600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3600" dirty="0" smtClean="0"/>
              </a:p>
              <a:p>
                <a:endParaRPr lang="en-GB" sz="3600" dirty="0"/>
              </a:p>
              <a:p>
                <a:r>
                  <a:rPr lang="en-GB" sz="3600" dirty="0" smtClean="0"/>
                  <a:t>After how many years will your interest in maths have quartered? Give your answer to 1 decimal place</a:t>
                </a:r>
              </a:p>
              <a:p>
                <a:endParaRPr lang="en-GB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60648"/>
                <a:ext cx="8064896" cy="4401205"/>
              </a:xfrm>
              <a:prstGeom prst="rect">
                <a:avLst/>
              </a:prstGeom>
              <a:blipFill rotWithShape="0">
                <a:blip r:embed="rId3"/>
                <a:stretch>
                  <a:fillRect l="-2343" t="-2216" r="-14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796136" y="4581128"/>
            <a:ext cx="3024336" cy="58477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Question 14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825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 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2996952"/>
            <a:ext cx="1944216" cy="1152128"/>
          </a:xfrm>
        </p:spPr>
        <p:txBody>
          <a:bodyPr>
            <a:normAutofit/>
          </a:bodyPr>
          <a:lstStyle/>
          <a:p>
            <a:r>
              <a:rPr lang="en-GB" sz="6600" dirty="0" smtClean="0"/>
              <a:t>9.0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109376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928" y="2852936"/>
            <a:ext cx="864096" cy="1080120"/>
          </a:xfrm>
        </p:spPr>
        <p:txBody>
          <a:bodyPr>
            <a:normAutofit/>
          </a:bodyPr>
          <a:lstStyle/>
          <a:p>
            <a:r>
              <a:rPr lang="en-GB" sz="6600" dirty="0" smtClean="0"/>
              <a:t>7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399785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23528" y="1124744"/>
                <a:ext cx="8424936" cy="3293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400" dirty="0" smtClean="0"/>
              </a:p>
              <a:p>
                <a:endParaRPr lang="en-GB" sz="32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6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6600" b="0" i="1" smtClean="0"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GB" sz="66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f>
                        <m:fPr>
                          <m:ctrlPr>
                            <a:rPr lang="en-GB" sz="6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6600" i="1">
                              <a:latin typeface="Cambria Math"/>
                            </a:rPr>
                            <m:t>125</m:t>
                          </m:r>
                          <m:r>
                            <m:rPr>
                              <m:nor/>
                            </m:rPr>
                            <a:rPr lang="en-GB" sz="66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6600" dirty="0" smtClean="0"/>
              </a:p>
              <a:p>
                <a:pPr algn="ctr"/>
                <a:endParaRPr lang="en-GB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24744"/>
                <a:ext cx="8424936" cy="329308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04144" y="908720"/>
            <a:ext cx="3024336" cy="58477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Question 2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462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928" y="2852936"/>
            <a:ext cx="864096" cy="1080120"/>
          </a:xfrm>
        </p:spPr>
        <p:txBody>
          <a:bodyPr>
            <a:normAutofit fontScale="92500"/>
          </a:bodyPr>
          <a:lstStyle/>
          <a:p>
            <a:r>
              <a:rPr lang="en-GB" sz="6600" dirty="0" smtClean="0"/>
              <a:t>-3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298396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23528" y="1052736"/>
                <a:ext cx="8424936" cy="3720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400" dirty="0" smtClean="0"/>
              </a:p>
              <a:p>
                <a:endParaRPr lang="en-GB" sz="32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6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6600" b="0" i="1" smtClean="0"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GB" sz="6600" b="0" i="1" smtClean="0">
                              <a:latin typeface="Cambria Math"/>
                            </a:rPr>
                            <m:t>49</m:t>
                          </m:r>
                        </m:sub>
                      </m:sSub>
                      <m:f>
                        <m:fPr>
                          <m:ctrlPr>
                            <a:rPr lang="en-GB" sz="6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66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6600" dirty="0"/>
              </a:p>
              <a:p>
                <a:pPr algn="ctr"/>
                <a:endParaRPr lang="en-GB" sz="2800" dirty="0" smtClean="0"/>
              </a:p>
              <a:p>
                <a:pPr algn="ctr"/>
                <a:endParaRPr lang="en-GB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052736"/>
                <a:ext cx="8424936" cy="372024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23528" y="980728"/>
            <a:ext cx="3024336" cy="58477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Question 3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711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 3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23928" y="2852936"/>
                <a:ext cx="864096" cy="108012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GB" sz="6600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6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6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23928" y="2852936"/>
                <a:ext cx="864096" cy="1080120"/>
              </a:xfrm>
              <a:blipFill rotWithShape="0">
                <a:blip r:embed="rId2"/>
                <a:stretch>
                  <a:fillRect l="-31915" t="-15819" b="-231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00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23528" y="1628800"/>
                <a:ext cx="8424936" cy="2831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400" dirty="0" smtClean="0"/>
              </a:p>
              <a:p>
                <a:endParaRPr lang="en-GB" sz="32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6600" b="0" i="0" smtClean="0">
                          <a:latin typeface="Cambria Math"/>
                        </a:rPr>
                        <m:t>ln</m:t>
                      </m:r>
                      <m:r>
                        <a:rPr lang="en-GB" sz="6600" b="0" i="1" smtClean="0">
                          <a:latin typeface="Cambria Math"/>
                        </a:rPr>
                        <m:t>⁡(1)</m:t>
                      </m:r>
                    </m:oMath>
                  </m:oMathPara>
                </a14:m>
                <a:endParaRPr lang="en-GB" sz="6600" dirty="0"/>
              </a:p>
              <a:p>
                <a:pPr algn="ctr"/>
                <a:endParaRPr lang="en-GB" sz="2800" dirty="0" smtClean="0"/>
              </a:p>
              <a:p>
                <a:pPr algn="ctr"/>
                <a:endParaRPr lang="en-GB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628800"/>
                <a:ext cx="8424936" cy="28315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51520" y="980728"/>
            <a:ext cx="3024336" cy="58477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Question 4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54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928" y="2852936"/>
            <a:ext cx="864096" cy="1080120"/>
          </a:xfrm>
        </p:spPr>
        <p:txBody>
          <a:bodyPr>
            <a:normAutofit/>
          </a:bodyPr>
          <a:lstStyle/>
          <a:p>
            <a:r>
              <a:rPr lang="en-GB" sz="66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5485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" val="15"/>
  <p:tag name="QUESTION" val="5"/>
  <p:tag name="POINTS" val="1"/>
  <p:tag name="ANSWER" val="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" val="15"/>
  <p:tag name="QUESTION" val="5"/>
  <p:tag name="POINTS" val="1"/>
  <p:tag name="ANSWER" val="6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" val="15"/>
  <p:tag name="QUESTION" val="5"/>
  <p:tag name="POINTS" val="1"/>
  <p:tag name="ANSWER" val="1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" val="15"/>
  <p:tag name="QUESTION" val="5"/>
  <p:tag name="POINTS" val="1"/>
  <p:tag name="ANSWER" val="10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" val="15"/>
  <p:tag name="QUESTION" val="5"/>
  <p:tag name="POINTS" val="1"/>
  <p:tag name="ANSWER" val="91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" val="15"/>
  <p:tag name="QUESTION" val="5"/>
  <p:tag name="POINTS" val="1"/>
  <p:tag name="ANSWER" val="6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" val="15"/>
  <p:tag name="QUESTION" val="5"/>
  <p:tag name="POINTS" val="1"/>
  <p:tag name="ANSWER" val="-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" val="15"/>
  <p:tag name="QUESTION" val="5"/>
  <p:tag name="POINTS" val="1"/>
  <p:tag name="ANSWER" val="-1/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" val="15"/>
  <p:tag name="QUESTION" val="5"/>
  <p:tag name="POINTS" val="1"/>
  <p:tag name="ANSWE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" val="15"/>
  <p:tag name="QUESTION" val="5"/>
  <p:tag name="POINTS" val="1"/>
  <p:tag name="ANSWER" val="14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" val="15"/>
  <p:tag name="QUESTION" val="5"/>
  <p:tag name="POINTS" val="1"/>
  <p:tag name="ANSWER" val="1/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" val="15"/>
  <p:tag name="QUESTION" val="5"/>
  <p:tag name="POINTS" val="1"/>
  <p:tag name="ANSWER" val="1.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" val="15"/>
  <p:tag name="QUESTION" val="5"/>
  <p:tag name="POINTS" val="1"/>
  <p:tag name="ANSWER" val="1/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" val="15"/>
  <p:tag name="QUESTION" val="5"/>
  <p:tag name="POINTS" val="1"/>
  <p:tag name="ANSWER" val="1.03"/>
</p:tagLst>
</file>

<file path=ppt/theme/theme1.xml><?xml version="1.0" encoding="utf-8"?>
<a:theme xmlns:a="http://schemas.openxmlformats.org/drawingml/2006/main" name="Retrospec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149</TotalTime>
  <Words>281</Words>
  <Application>Microsoft Office PowerPoint</Application>
  <PresentationFormat>On-screen Show (4:3)</PresentationFormat>
  <Paragraphs>99</Paragraphs>
  <Slides>29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Calibri</vt:lpstr>
      <vt:lpstr>Calibri Light</vt:lpstr>
      <vt:lpstr>Cambria Math</vt:lpstr>
      <vt:lpstr>Retrospect</vt:lpstr>
      <vt:lpstr>Microsoft Equation 3.0</vt:lpstr>
      <vt:lpstr>Equation</vt:lpstr>
      <vt:lpstr>Exponentials &amp; Logarithms</vt:lpstr>
      <vt:lpstr>PowerPoint Presentation</vt:lpstr>
      <vt:lpstr>Answer 1</vt:lpstr>
      <vt:lpstr>PowerPoint Presentation</vt:lpstr>
      <vt:lpstr>Answer 2</vt:lpstr>
      <vt:lpstr>PowerPoint Presentation</vt:lpstr>
      <vt:lpstr>Answer 3</vt:lpstr>
      <vt:lpstr>PowerPoint Presentation</vt:lpstr>
      <vt:lpstr>Answer 4</vt:lpstr>
      <vt:lpstr>PowerPoint Presentation</vt:lpstr>
      <vt:lpstr>Answer 5</vt:lpstr>
      <vt:lpstr>PowerPoint Presentation</vt:lpstr>
      <vt:lpstr>Answer 6</vt:lpstr>
      <vt:lpstr>PowerPoint Presentation</vt:lpstr>
      <vt:lpstr>Answer 7</vt:lpstr>
      <vt:lpstr>PowerPoint Presentation</vt:lpstr>
      <vt:lpstr>Answer 8</vt:lpstr>
      <vt:lpstr>PowerPoint Presentation</vt:lpstr>
      <vt:lpstr>Answer 9</vt:lpstr>
      <vt:lpstr>PowerPoint Presentation</vt:lpstr>
      <vt:lpstr>Answer 10</vt:lpstr>
      <vt:lpstr>PowerPoint Presentation</vt:lpstr>
      <vt:lpstr>Answer 11</vt:lpstr>
      <vt:lpstr>PowerPoint Presentation</vt:lpstr>
      <vt:lpstr>Answer 12</vt:lpstr>
      <vt:lpstr>PowerPoint Presentation</vt:lpstr>
      <vt:lpstr>Answer 13</vt:lpstr>
      <vt:lpstr>PowerPoint Presentation</vt:lpstr>
      <vt:lpstr>Answer 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Daryl Goodwin</dc:creator>
  <cp:lastModifiedBy>Kim</cp:lastModifiedBy>
  <cp:revision>20</cp:revision>
  <dcterms:created xsi:type="dcterms:W3CDTF">2014-12-10T13:59:36Z</dcterms:created>
  <dcterms:modified xsi:type="dcterms:W3CDTF">2015-06-29T21:09:47Z</dcterms:modified>
</cp:coreProperties>
</file>