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187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8302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56DDF-463B-45CC-B98F-72F6C803A25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8302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E92F-1B7B-416F-AA10-15D959F4F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84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73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163" y="0"/>
            <a:ext cx="42989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58201-6B79-4994-A2DA-EF98B91F4164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52488"/>
            <a:ext cx="4092575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81363"/>
            <a:ext cx="7934325" cy="268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8588"/>
            <a:ext cx="429736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163" y="6478588"/>
            <a:ext cx="42989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CB7C-8115-4911-817F-C5A3BD29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7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C54B3F-EDE8-46B3-BC01-350A3EC3C22D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299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1158-03E3-48AF-88A6-38E778427456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8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5B77-7B7A-4139-BAF1-88D2CEA0C097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3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23C7-0DFC-46E4-8ED7-FBFCA6B86643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3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2D005F-56A0-4A2C-B6CF-FC6A6A8FFEFE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179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C4A-D02D-444A-8BBC-781661E4DECE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5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03D-D138-4F76-92AE-12CBADCD14EF}" type="datetime1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5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B66D-3E42-4497-A704-DE5344E13CE7}" type="datetime1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3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3EE-F3A5-4907-A2CD-83D9E90F7BA3}" type="datetime1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D2449-2AA9-4ABF-A23C-3C9778DF61F6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321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8643F-8759-4401-8B58-117A2ADE22F4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421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E1EFFF-ADF0-45E0-B151-6A857764B41C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9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Edexcel Formulae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48814"/>
          </a:xfrm>
        </p:spPr>
        <p:txBody>
          <a:bodyPr/>
          <a:lstStyle/>
          <a:p>
            <a:r>
              <a:rPr lang="en-GB" dirty="0" smtClean="0"/>
              <a:t>You need to know this for your GCSE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3520" y="4505094"/>
            <a:ext cx="4473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7030A0"/>
                </a:solidFill>
              </a:rPr>
              <a:t>(Higher tier only formulae </a:t>
            </a:r>
            <a:r>
              <a:rPr lang="en-GB" sz="2000" b="1" smtClean="0">
                <a:solidFill>
                  <a:srgbClr val="7030A0"/>
                </a:solidFill>
              </a:rPr>
              <a:t>are indicated)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09106" y="2242145"/>
            <a:ext cx="3423225" cy="3433442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1076294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Prism =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𝑎𝑟𝑒𝑎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𝑐𝑟𝑜𝑠𝑠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𝑠𝑒𝑐𝑡𝑖𝑜𝑛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800" i="1" dirty="0" smtClean="0"/>
                  <a:t>× length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10762946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3001" t="-18543" r="-1586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20058" y="4752257"/>
                <a:ext cx="597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058" y="4752257"/>
                <a:ext cx="597792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arallelogram 7"/>
          <p:cNvSpPr/>
          <p:nvPr/>
        </p:nvSpPr>
        <p:spPr>
          <a:xfrm rot="3640212">
            <a:off x="4902649" y="3040992"/>
            <a:ext cx="2887706" cy="1815912"/>
          </a:xfrm>
          <a:custGeom>
            <a:avLst/>
            <a:gdLst>
              <a:gd name="connsiteX0" fmla="*/ 0 w 3249804"/>
              <a:gd name="connsiteY0" fmla="*/ 939443 h 939443"/>
              <a:gd name="connsiteX1" fmla="*/ 558706 w 3249804"/>
              <a:gd name="connsiteY1" fmla="*/ 0 h 939443"/>
              <a:gd name="connsiteX2" fmla="*/ 3249804 w 3249804"/>
              <a:gd name="connsiteY2" fmla="*/ 0 h 939443"/>
              <a:gd name="connsiteX3" fmla="*/ 2691098 w 3249804"/>
              <a:gd name="connsiteY3" fmla="*/ 939443 h 939443"/>
              <a:gd name="connsiteX4" fmla="*/ 0 w 3249804"/>
              <a:gd name="connsiteY4" fmla="*/ 939443 h 939443"/>
              <a:gd name="connsiteX0" fmla="*/ 307063 w 3556867"/>
              <a:gd name="connsiteY0" fmla="*/ 1136545 h 1136545"/>
              <a:gd name="connsiteX1" fmla="*/ 0 w 3556867"/>
              <a:gd name="connsiteY1" fmla="*/ 0 h 1136545"/>
              <a:gd name="connsiteX2" fmla="*/ 3556867 w 3556867"/>
              <a:gd name="connsiteY2" fmla="*/ 197102 h 1136545"/>
              <a:gd name="connsiteX3" fmla="*/ 2998161 w 3556867"/>
              <a:gd name="connsiteY3" fmla="*/ 1136545 h 1136545"/>
              <a:gd name="connsiteX4" fmla="*/ 307063 w 3556867"/>
              <a:gd name="connsiteY4" fmla="*/ 1136545 h 1136545"/>
              <a:gd name="connsiteX0" fmla="*/ 307063 w 3556867"/>
              <a:gd name="connsiteY0" fmla="*/ 1136545 h 1814212"/>
              <a:gd name="connsiteX1" fmla="*/ 0 w 3556867"/>
              <a:gd name="connsiteY1" fmla="*/ 0 h 1814212"/>
              <a:gd name="connsiteX2" fmla="*/ 3556867 w 3556867"/>
              <a:gd name="connsiteY2" fmla="*/ 197102 h 1814212"/>
              <a:gd name="connsiteX3" fmla="*/ 2852495 w 3556867"/>
              <a:gd name="connsiteY3" fmla="*/ 1814212 h 1814212"/>
              <a:gd name="connsiteX4" fmla="*/ 307063 w 3556867"/>
              <a:gd name="connsiteY4" fmla="*/ 1136545 h 1814212"/>
              <a:gd name="connsiteX0" fmla="*/ 307063 w 2852495"/>
              <a:gd name="connsiteY0" fmla="*/ 1136545 h 1814212"/>
              <a:gd name="connsiteX1" fmla="*/ 0 w 2852495"/>
              <a:gd name="connsiteY1" fmla="*/ 0 h 1814212"/>
              <a:gd name="connsiteX2" fmla="*/ 2300650 w 2852495"/>
              <a:gd name="connsiteY2" fmla="*/ 630552 h 1814212"/>
              <a:gd name="connsiteX3" fmla="*/ 2852495 w 2852495"/>
              <a:gd name="connsiteY3" fmla="*/ 1814212 h 1814212"/>
              <a:gd name="connsiteX4" fmla="*/ 307063 w 2852495"/>
              <a:gd name="connsiteY4" fmla="*/ 1136545 h 1814212"/>
              <a:gd name="connsiteX0" fmla="*/ 307063 w 2879983"/>
              <a:gd name="connsiteY0" fmla="*/ 1136545 h 1829657"/>
              <a:gd name="connsiteX1" fmla="*/ 0 w 2879983"/>
              <a:gd name="connsiteY1" fmla="*/ 0 h 1829657"/>
              <a:gd name="connsiteX2" fmla="*/ 2300650 w 2879983"/>
              <a:gd name="connsiteY2" fmla="*/ 630552 h 1829657"/>
              <a:gd name="connsiteX3" fmla="*/ 2879983 w 2879983"/>
              <a:gd name="connsiteY3" fmla="*/ 1829657 h 1829657"/>
              <a:gd name="connsiteX4" fmla="*/ 307063 w 2879983"/>
              <a:gd name="connsiteY4" fmla="*/ 1136545 h 1829657"/>
              <a:gd name="connsiteX0" fmla="*/ 307063 w 2887706"/>
              <a:gd name="connsiteY0" fmla="*/ 1136545 h 1815912"/>
              <a:gd name="connsiteX1" fmla="*/ 0 w 2887706"/>
              <a:gd name="connsiteY1" fmla="*/ 0 h 1815912"/>
              <a:gd name="connsiteX2" fmla="*/ 2300650 w 2887706"/>
              <a:gd name="connsiteY2" fmla="*/ 630552 h 1815912"/>
              <a:gd name="connsiteX3" fmla="*/ 2887706 w 2887706"/>
              <a:gd name="connsiteY3" fmla="*/ 1815912 h 1815912"/>
              <a:gd name="connsiteX4" fmla="*/ 307063 w 2887706"/>
              <a:gd name="connsiteY4" fmla="*/ 1136545 h 18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706" h="1815912">
                <a:moveTo>
                  <a:pt x="307063" y="1136545"/>
                </a:moveTo>
                <a:lnTo>
                  <a:pt x="0" y="0"/>
                </a:lnTo>
                <a:lnTo>
                  <a:pt x="2300650" y="630552"/>
                </a:lnTo>
                <a:lnTo>
                  <a:pt x="2887706" y="1815912"/>
                </a:lnTo>
                <a:lnTo>
                  <a:pt x="307063" y="113654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apezoid 6"/>
          <p:cNvSpPr/>
          <p:nvPr/>
        </p:nvSpPr>
        <p:spPr>
          <a:xfrm>
            <a:off x="2364828" y="3067788"/>
            <a:ext cx="3909848" cy="2607799"/>
          </a:xfrm>
          <a:prstGeom prst="trapezoi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76871" y="3309858"/>
            <a:ext cx="331949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i="1" dirty="0" smtClean="0"/>
              <a:t>Area</a:t>
            </a:r>
          </a:p>
          <a:p>
            <a:pPr algn="ctr"/>
            <a:r>
              <a:rPr lang="en-GB" sz="4400" i="1" dirty="0"/>
              <a:t>o</a:t>
            </a:r>
            <a:r>
              <a:rPr lang="en-GB" sz="4400" i="1" dirty="0" smtClean="0"/>
              <a:t>f </a:t>
            </a:r>
            <a:br>
              <a:rPr lang="en-GB" sz="4400" i="1" dirty="0" smtClean="0"/>
            </a:br>
            <a:r>
              <a:rPr lang="en-GB" sz="4400" i="1" dirty="0" smtClean="0"/>
              <a:t>cross section</a:t>
            </a:r>
            <a:endParaRPr lang="en-GB" sz="4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1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4729655" y="2081048"/>
            <a:ext cx="2664373" cy="41148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94028" y="3757252"/>
                <a:ext cx="75437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28" y="3757252"/>
                <a:ext cx="754374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189432" y="1869105"/>
            <a:ext cx="375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i="1" dirty="0" smtClean="0"/>
              <a:t>r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244272" y="220751"/>
            <a:ext cx="96351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Cylinder = area of circle </a:t>
            </a:r>
            <a:r>
              <a:rPr lang="en-GB" sz="5400" i="1" dirty="0" smtClean="0"/>
              <a:t>× height</a:t>
            </a:r>
          </a:p>
          <a:p>
            <a:r>
              <a:rPr lang="en-GB" sz="5400" dirty="0" smtClean="0"/>
              <a:t>Cylinder</a:t>
            </a:r>
            <a:r>
              <a:rPr lang="en-GB" sz="5400" i="1" dirty="0" smtClean="0"/>
              <a:t> = </a:t>
            </a:r>
            <a:r>
              <a:rPr lang="el-GR" sz="5400" dirty="0" smtClean="0"/>
              <a:t>π</a:t>
            </a:r>
            <a:r>
              <a:rPr lang="en-GB" sz="5400" i="1" dirty="0" smtClean="0"/>
              <a:t>r</a:t>
            </a:r>
            <a:r>
              <a:rPr lang="en-GB" sz="5400" i="1" baseline="30000" dirty="0" smtClean="0"/>
              <a:t>2</a:t>
            </a:r>
            <a:r>
              <a:rPr lang="en-GB" sz="5400" i="1" dirty="0" smtClean="0"/>
              <a:t>h</a:t>
            </a:r>
            <a:endParaRPr lang="en-GB" sz="5400" i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9432" y="2380593"/>
            <a:ext cx="872410" cy="2579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9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5154" y="487659"/>
                <a:ext cx="10112064" cy="126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Pyramid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5400" dirty="0" smtClean="0"/>
                  <a:t> area of base </a:t>
                </a:r>
                <a:r>
                  <a:rPr lang="en-GB" sz="5400" i="1" dirty="0" smtClean="0"/>
                  <a:t>× height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10112064" cy="1269963"/>
              </a:xfrm>
              <a:prstGeom prst="rect">
                <a:avLst/>
              </a:prstGeom>
              <a:blipFill rotWithShape="0">
                <a:blip r:embed="rId4"/>
                <a:stretch>
                  <a:fillRect l="-3195" t="-1442" r="-2411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3563007" y="2082716"/>
            <a:ext cx="3578772" cy="3293326"/>
            <a:chOff x="3563007" y="2082716"/>
            <a:chExt cx="3578772" cy="32933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745421" y="3348587"/>
                  <a:ext cx="64793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54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421" y="3348587"/>
                  <a:ext cx="647933" cy="76944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Parallelogram 2"/>
            <p:cNvSpPr/>
            <p:nvPr/>
          </p:nvSpPr>
          <p:spPr>
            <a:xfrm>
              <a:off x="3563007" y="4177862"/>
              <a:ext cx="3578772" cy="1198179"/>
            </a:xfrm>
            <a:custGeom>
              <a:avLst/>
              <a:gdLst>
                <a:gd name="connsiteX0" fmla="*/ 0 w 3578772"/>
                <a:gd name="connsiteY0" fmla="*/ 1198179 h 1198179"/>
                <a:gd name="connsiteX1" fmla="*/ 299545 w 3578772"/>
                <a:gd name="connsiteY1" fmla="*/ 0 h 1198179"/>
                <a:gd name="connsiteX2" fmla="*/ 3578772 w 3578772"/>
                <a:gd name="connsiteY2" fmla="*/ 0 h 1198179"/>
                <a:gd name="connsiteX3" fmla="*/ 3279227 w 3578772"/>
                <a:gd name="connsiteY3" fmla="*/ 1198179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3279227 w 3578772"/>
                <a:gd name="connsiteY3" fmla="*/ 1198179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601310 w 3578772"/>
                <a:gd name="connsiteY3" fmla="*/ 1150882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601310 w 3578772"/>
                <a:gd name="connsiteY3" fmla="*/ 1166648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585544 w 3578772"/>
                <a:gd name="connsiteY3" fmla="*/ 1182414 h 1198179"/>
                <a:gd name="connsiteX4" fmla="*/ 0 w 3578772"/>
                <a:gd name="connsiteY4" fmla="*/ 1198179 h 1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8772" h="1198179">
                  <a:moveTo>
                    <a:pt x="0" y="1198179"/>
                  </a:moveTo>
                  <a:lnTo>
                    <a:pt x="1198179" y="15766"/>
                  </a:lnTo>
                  <a:lnTo>
                    <a:pt x="3578772" y="0"/>
                  </a:lnTo>
                  <a:lnTo>
                    <a:pt x="2585544" y="1182414"/>
                  </a:lnTo>
                  <a:lnTo>
                    <a:pt x="0" y="119817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3563007" y="2090574"/>
              <a:ext cx="2601310" cy="3285468"/>
            </a:xfrm>
            <a:custGeom>
              <a:avLst/>
              <a:gdLst>
                <a:gd name="connsiteX0" fmla="*/ 0 w 2601310"/>
                <a:gd name="connsiteY0" fmla="*/ 3231931 h 3231931"/>
                <a:gd name="connsiteX1" fmla="*/ 1300655 w 2601310"/>
                <a:gd name="connsiteY1" fmla="*/ 0 h 3231931"/>
                <a:gd name="connsiteX2" fmla="*/ 2601310 w 2601310"/>
                <a:gd name="connsiteY2" fmla="*/ 3231931 h 3231931"/>
                <a:gd name="connsiteX3" fmla="*/ 0 w 2601310"/>
                <a:gd name="connsiteY3" fmla="*/ 3231931 h 3231931"/>
                <a:gd name="connsiteX0" fmla="*/ 0 w 2601310"/>
                <a:gd name="connsiteY0" fmla="*/ 3294993 h 3294993"/>
                <a:gd name="connsiteX1" fmla="*/ 1615965 w 2601310"/>
                <a:gd name="connsiteY1" fmla="*/ 0 h 3294993"/>
                <a:gd name="connsiteX2" fmla="*/ 2601310 w 2601310"/>
                <a:gd name="connsiteY2" fmla="*/ 3294993 h 3294993"/>
                <a:gd name="connsiteX3" fmla="*/ 0 w 2601310"/>
                <a:gd name="connsiteY3" fmla="*/ 3294993 h 3294993"/>
                <a:gd name="connsiteX0" fmla="*/ 0 w 2601310"/>
                <a:gd name="connsiteY0" fmla="*/ 3285468 h 3285468"/>
                <a:gd name="connsiteX1" fmla="*/ 1434990 w 2601310"/>
                <a:gd name="connsiteY1" fmla="*/ 0 h 3285468"/>
                <a:gd name="connsiteX2" fmla="*/ 2601310 w 2601310"/>
                <a:gd name="connsiteY2" fmla="*/ 3285468 h 3285468"/>
                <a:gd name="connsiteX3" fmla="*/ 0 w 2601310"/>
                <a:gd name="connsiteY3" fmla="*/ 3285468 h 3285468"/>
                <a:gd name="connsiteX0" fmla="*/ 0 w 2601310"/>
                <a:gd name="connsiteY0" fmla="*/ 3285468 h 3285468"/>
                <a:gd name="connsiteX1" fmla="*/ 1635015 w 2601310"/>
                <a:gd name="connsiteY1" fmla="*/ 0 h 3285468"/>
                <a:gd name="connsiteX2" fmla="*/ 2601310 w 2601310"/>
                <a:gd name="connsiteY2" fmla="*/ 3285468 h 3285468"/>
                <a:gd name="connsiteX3" fmla="*/ 0 w 2601310"/>
                <a:gd name="connsiteY3" fmla="*/ 3285468 h 328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1310" h="3285468">
                  <a:moveTo>
                    <a:pt x="0" y="3285468"/>
                  </a:moveTo>
                  <a:lnTo>
                    <a:pt x="1635015" y="0"/>
                  </a:lnTo>
                  <a:lnTo>
                    <a:pt x="2601310" y="3285468"/>
                  </a:lnTo>
                  <a:lnTo>
                    <a:pt x="0" y="328546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745421" y="2082716"/>
              <a:ext cx="2396358" cy="2126678"/>
            </a:xfrm>
            <a:custGeom>
              <a:avLst/>
              <a:gdLst>
                <a:gd name="connsiteX0" fmla="*/ 0 w 2396358"/>
                <a:gd name="connsiteY0" fmla="*/ 2287289 h 2287289"/>
                <a:gd name="connsiteX1" fmla="*/ 1198179 w 2396358"/>
                <a:gd name="connsiteY1" fmla="*/ 0 h 2287289"/>
                <a:gd name="connsiteX2" fmla="*/ 2396358 w 2396358"/>
                <a:gd name="connsiteY2" fmla="*/ 2287289 h 2287289"/>
                <a:gd name="connsiteX3" fmla="*/ 0 w 2396358"/>
                <a:gd name="connsiteY3" fmla="*/ 2287289 h 2287289"/>
                <a:gd name="connsiteX0" fmla="*/ 0 w 2396358"/>
                <a:gd name="connsiteY0" fmla="*/ 2318820 h 2318820"/>
                <a:gd name="connsiteX1" fmla="*/ 1198179 w 2396358"/>
                <a:gd name="connsiteY1" fmla="*/ 0 h 2318820"/>
                <a:gd name="connsiteX2" fmla="*/ 2396358 w 2396358"/>
                <a:gd name="connsiteY2" fmla="*/ 2287289 h 2318820"/>
                <a:gd name="connsiteX3" fmla="*/ 0 w 2396358"/>
                <a:gd name="connsiteY3" fmla="*/ 2318820 h 2318820"/>
                <a:gd name="connsiteX0" fmla="*/ 0 w 2396358"/>
                <a:gd name="connsiteY0" fmla="*/ 2318820 h 2318820"/>
                <a:gd name="connsiteX1" fmla="*/ 1198179 w 2396358"/>
                <a:gd name="connsiteY1" fmla="*/ 0 h 2318820"/>
                <a:gd name="connsiteX2" fmla="*/ 2396358 w 2396358"/>
                <a:gd name="connsiteY2" fmla="*/ 2287289 h 2318820"/>
                <a:gd name="connsiteX3" fmla="*/ 0 w 2396358"/>
                <a:gd name="connsiteY3" fmla="*/ 2318820 h 2318820"/>
                <a:gd name="connsiteX0" fmla="*/ 0 w 2396358"/>
                <a:gd name="connsiteY0" fmla="*/ 2098103 h 2098103"/>
                <a:gd name="connsiteX1" fmla="*/ 441435 w 2396358"/>
                <a:gd name="connsiteY1" fmla="*/ 0 h 2098103"/>
                <a:gd name="connsiteX2" fmla="*/ 2396358 w 2396358"/>
                <a:gd name="connsiteY2" fmla="*/ 2066572 h 2098103"/>
                <a:gd name="connsiteX3" fmla="*/ 0 w 2396358"/>
                <a:gd name="connsiteY3" fmla="*/ 2098103 h 2098103"/>
                <a:gd name="connsiteX0" fmla="*/ 0 w 2396358"/>
                <a:gd name="connsiteY0" fmla="*/ 2126678 h 2126678"/>
                <a:gd name="connsiteX1" fmla="*/ 431910 w 2396358"/>
                <a:gd name="connsiteY1" fmla="*/ 0 h 2126678"/>
                <a:gd name="connsiteX2" fmla="*/ 2396358 w 2396358"/>
                <a:gd name="connsiteY2" fmla="*/ 2095147 h 2126678"/>
                <a:gd name="connsiteX3" fmla="*/ 0 w 2396358"/>
                <a:gd name="connsiteY3" fmla="*/ 2126678 h 21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2126678">
                  <a:moveTo>
                    <a:pt x="0" y="2126678"/>
                  </a:moveTo>
                  <a:lnTo>
                    <a:pt x="431910" y="0"/>
                  </a:lnTo>
                  <a:lnTo>
                    <a:pt x="2396358" y="2095147"/>
                  </a:lnTo>
                  <a:lnTo>
                    <a:pt x="0" y="212667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Arrow Connector 11"/>
            <p:cNvCxnSpPr>
              <a:stCxn id="4" idx="1"/>
            </p:cNvCxnSpPr>
            <p:nvPr/>
          </p:nvCxnSpPr>
          <p:spPr>
            <a:xfrm>
              <a:off x="5198022" y="2090574"/>
              <a:ext cx="154371" cy="268637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445154" y="6277232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1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531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Speed = Distance ÷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89641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speed in m/s, indicates metres ÷ seconds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8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583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Density = Mass ÷ Volume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84680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density in g/cm</a:t>
            </a:r>
            <a:r>
              <a:rPr lang="en-GB" sz="3600" i="1" baseline="30000" dirty="0" smtClean="0"/>
              <a:t>3</a:t>
            </a:r>
            <a:r>
              <a:rPr lang="en-GB" sz="3600" i="1" dirty="0" smtClean="0"/>
              <a:t>, </a:t>
            </a:r>
          </a:p>
          <a:p>
            <a:r>
              <a:rPr lang="en-GB" sz="3600" i="1" dirty="0" smtClean="0"/>
              <a:t>indicates weight in grams ÷ volume in cm</a:t>
            </a:r>
            <a:r>
              <a:rPr lang="en-GB" sz="3600" i="1" baseline="30000" dirty="0" smtClean="0"/>
              <a:t>3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9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190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Pressure = Force ÷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78688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speed in N/m</a:t>
            </a:r>
            <a:r>
              <a:rPr lang="en-GB" sz="3600" i="1" baseline="30000" dirty="0" smtClean="0"/>
              <a:t>2</a:t>
            </a:r>
            <a:r>
              <a:rPr lang="en-GB" sz="3600" i="1" dirty="0" smtClean="0"/>
              <a:t>, </a:t>
            </a:r>
          </a:p>
          <a:p>
            <a:r>
              <a:rPr lang="en-GB" sz="3600" i="1" dirty="0" smtClean="0"/>
              <a:t>indicates force in </a:t>
            </a:r>
            <a:r>
              <a:rPr lang="en-GB" sz="3600" i="1" dirty="0" err="1" smtClean="0"/>
              <a:t>Newtons</a:t>
            </a:r>
            <a:r>
              <a:rPr lang="en-GB" sz="3600" i="1" dirty="0" smtClean="0"/>
              <a:t> ÷ area in m</a:t>
            </a:r>
            <a:r>
              <a:rPr lang="en-GB" sz="3600" i="1" baseline="30000" dirty="0" smtClean="0"/>
              <a:t>2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4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1" y="5675587"/>
            <a:ext cx="939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424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Pythagoras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1102" y="2506718"/>
            <a:ext cx="3238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i="1" dirty="0">
                <a:solidFill>
                  <a:srgbClr val="0070C0"/>
                </a:solidFill>
              </a:rPr>
              <a:t>a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r>
              <a:rPr lang="en-GB" sz="4800" i="1" dirty="0" smtClean="0">
                <a:solidFill>
                  <a:srgbClr val="0070C0"/>
                </a:solidFill>
              </a:rPr>
              <a:t> + b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r>
              <a:rPr lang="en-GB" sz="4800" i="1" dirty="0" smtClean="0">
                <a:solidFill>
                  <a:srgbClr val="0070C0"/>
                </a:solidFill>
              </a:rPr>
              <a:t> = h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5154" y="4789385"/>
            <a:ext cx="5066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dirty="0" smtClean="0"/>
              <a:t>(h is always the hypotenuse)</a:t>
            </a:r>
            <a:endParaRPr lang="en-GB" sz="32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546411" y="1334703"/>
            <a:ext cx="6135840" cy="3530968"/>
            <a:chOff x="5294160" y="1410989"/>
            <a:chExt cx="6135840" cy="3530968"/>
          </a:xfrm>
        </p:grpSpPr>
        <p:sp>
          <p:nvSpPr>
            <p:cNvPr id="3" name="Right Triangle 2"/>
            <p:cNvSpPr/>
            <p:nvPr/>
          </p:nvSpPr>
          <p:spPr>
            <a:xfrm>
              <a:off x="5801710" y="1410989"/>
              <a:ext cx="5628290" cy="2892997"/>
            </a:xfrm>
            <a:prstGeom prst="rt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01710" y="4035972"/>
              <a:ext cx="274655" cy="2680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35169" y="1998886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h</a:t>
              </a:r>
              <a:endParaRPr lang="en-GB" sz="5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11124" y="4018627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a</a:t>
              </a:r>
              <a:endParaRPr lang="en-GB" sz="5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4160" y="2471340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b</a:t>
              </a:r>
              <a:endParaRPr lang="en-GB" sz="5400" dirty="0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9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1" y="5675587"/>
            <a:ext cx="939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964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Trigonometry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26069" y="1327344"/>
            <a:ext cx="4430270" cy="2086010"/>
            <a:chOff x="4641926" y="1410989"/>
            <a:chExt cx="6788074" cy="3677279"/>
          </a:xfrm>
        </p:grpSpPr>
        <p:sp>
          <p:nvSpPr>
            <p:cNvPr id="3" name="Right Triangle 2"/>
            <p:cNvSpPr/>
            <p:nvPr/>
          </p:nvSpPr>
          <p:spPr>
            <a:xfrm>
              <a:off x="5801710" y="1410989"/>
              <a:ext cx="5628290" cy="2892997"/>
            </a:xfrm>
            <a:prstGeom prst="rt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01710" y="4035972"/>
              <a:ext cx="274655" cy="2680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35169" y="1998885"/>
              <a:ext cx="1099658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hyp</a:t>
              </a:r>
              <a:endParaRPr lang="en-GB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98861" y="4165921"/>
              <a:ext cx="997679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adj</a:t>
              </a:r>
              <a:endParaRPr lang="en-GB" sz="2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41926" y="2460549"/>
              <a:ext cx="1159783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opp</a:t>
              </a:r>
              <a:endParaRPr lang="en-GB" sz="2800" dirty="0"/>
            </a:p>
          </p:txBody>
        </p:sp>
      </p:grpSp>
      <p:sp>
        <p:nvSpPr>
          <p:cNvPr id="12" name="Teardrop 11"/>
          <p:cNvSpPr/>
          <p:nvPr/>
        </p:nvSpPr>
        <p:spPr>
          <a:xfrm rot="3662246">
            <a:off x="10096151" y="2637586"/>
            <a:ext cx="457104" cy="505094"/>
          </a:xfrm>
          <a:custGeom>
            <a:avLst/>
            <a:gdLst>
              <a:gd name="connsiteX0" fmla="*/ 0 w 560173"/>
              <a:gd name="connsiteY0" fmla="*/ 261253 h 522506"/>
              <a:gd name="connsiteX1" fmla="*/ 280087 w 560173"/>
              <a:gd name="connsiteY1" fmla="*/ 0 h 522506"/>
              <a:gd name="connsiteX2" fmla="*/ 749643 w 560173"/>
              <a:gd name="connsiteY2" fmla="*/ -176730 h 522506"/>
              <a:gd name="connsiteX3" fmla="*/ 560173 w 560173"/>
              <a:gd name="connsiteY3" fmla="*/ 261253 h 522506"/>
              <a:gd name="connsiteX4" fmla="*/ 280086 w 560173"/>
              <a:gd name="connsiteY4" fmla="*/ 522506 h 522506"/>
              <a:gd name="connsiteX5" fmla="*/ -1 w 560173"/>
              <a:gd name="connsiteY5" fmla="*/ 261253 h 522506"/>
              <a:gd name="connsiteX6" fmla="*/ 0 w 560173"/>
              <a:gd name="connsiteY6" fmla="*/ 261253 h 522506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325189 w 831042"/>
              <a:gd name="connsiteY1" fmla="*/ 330826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331332 w 831042"/>
              <a:gd name="connsiteY0" fmla="*/ 527320 h 708618"/>
              <a:gd name="connsiteX1" fmla="*/ 325189 w 831042"/>
              <a:gd name="connsiteY1" fmla="*/ 330826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331332 w 831042"/>
              <a:gd name="connsiteY6" fmla="*/ 527320 h 708618"/>
              <a:gd name="connsiteX0" fmla="*/ 95933 w 595643"/>
              <a:gd name="connsiteY0" fmla="*/ 527320 h 708618"/>
              <a:gd name="connsiteX1" fmla="*/ 89790 w 595643"/>
              <a:gd name="connsiteY1" fmla="*/ 330826 h 708618"/>
              <a:gd name="connsiteX2" fmla="*/ 595643 w 595643"/>
              <a:gd name="connsiteY2" fmla="*/ 0 h 708618"/>
              <a:gd name="connsiteX3" fmla="*/ 324775 w 595643"/>
              <a:gd name="connsiteY3" fmla="*/ 447365 h 708618"/>
              <a:gd name="connsiteX4" fmla="*/ 44688 w 595643"/>
              <a:gd name="connsiteY4" fmla="*/ 708618 h 708618"/>
              <a:gd name="connsiteX5" fmla="*/ 186557 w 595643"/>
              <a:gd name="connsiteY5" fmla="*/ 501271 h 708618"/>
              <a:gd name="connsiteX6" fmla="*/ 95933 w 595643"/>
              <a:gd name="connsiteY6" fmla="*/ 527320 h 708618"/>
              <a:gd name="connsiteX0" fmla="*/ 41631 w 541341"/>
              <a:gd name="connsiteY0" fmla="*/ 527320 h 561506"/>
              <a:gd name="connsiteX1" fmla="*/ 35488 w 541341"/>
              <a:gd name="connsiteY1" fmla="*/ 330826 h 561506"/>
              <a:gd name="connsiteX2" fmla="*/ 541341 w 541341"/>
              <a:gd name="connsiteY2" fmla="*/ 0 h 561506"/>
              <a:gd name="connsiteX3" fmla="*/ 270473 w 541341"/>
              <a:gd name="connsiteY3" fmla="*/ 447365 h 561506"/>
              <a:gd name="connsiteX4" fmla="*/ 206511 w 541341"/>
              <a:gd name="connsiteY4" fmla="*/ 485310 h 561506"/>
              <a:gd name="connsiteX5" fmla="*/ 132255 w 541341"/>
              <a:gd name="connsiteY5" fmla="*/ 501271 h 561506"/>
              <a:gd name="connsiteX6" fmla="*/ 41631 w 541341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239655 w 510523"/>
              <a:gd name="connsiteY3" fmla="*/ 447365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304490 w 510523"/>
              <a:gd name="connsiteY3" fmla="*/ 349889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304490 w 510523"/>
              <a:gd name="connsiteY3" fmla="*/ 349889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0 w 499710"/>
              <a:gd name="connsiteY0" fmla="*/ 527320 h 561506"/>
              <a:gd name="connsiteX1" fmla="*/ 84256 w 499710"/>
              <a:gd name="connsiteY1" fmla="*/ 310096 h 561506"/>
              <a:gd name="connsiteX2" fmla="*/ 499710 w 499710"/>
              <a:gd name="connsiteY2" fmla="*/ 0 h 561506"/>
              <a:gd name="connsiteX3" fmla="*/ 293677 w 499710"/>
              <a:gd name="connsiteY3" fmla="*/ 349889 h 561506"/>
              <a:gd name="connsiteX4" fmla="*/ 164880 w 499710"/>
              <a:gd name="connsiteY4" fmla="*/ 485310 h 561506"/>
              <a:gd name="connsiteX5" fmla="*/ 90624 w 499710"/>
              <a:gd name="connsiteY5" fmla="*/ 501271 h 561506"/>
              <a:gd name="connsiteX6" fmla="*/ 0 w 499710"/>
              <a:gd name="connsiteY6" fmla="*/ 527320 h 561506"/>
              <a:gd name="connsiteX0" fmla="*/ 0 w 499710"/>
              <a:gd name="connsiteY0" fmla="*/ 527320 h 561506"/>
              <a:gd name="connsiteX1" fmla="*/ 84256 w 499710"/>
              <a:gd name="connsiteY1" fmla="*/ 310096 h 561506"/>
              <a:gd name="connsiteX2" fmla="*/ 499710 w 499710"/>
              <a:gd name="connsiteY2" fmla="*/ 0 h 561506"/>
              <a:gd name="connsiteX3" fmla="*/ 293677 w 499710"/>
              <a:gd name="connsiteY3" fmla="*/ 349889 h 561506"/>
              <a:gd name="connsiteX4" fmla="*/ 164880 w 499710"/>
              <a:gd name="connsiteY4" fmla="*/ 485310 h 561506"/>
              <a:gd name="connsiteX5" fmla="*/ 90624 w 499710"/>
              <a:gd name="connsiteY5" fmla="*/ 501271 h 561506"/>
              <a:gd name="connsiteX6" fmla="*/ 0 w 499710"/>
              <a:gd name="connsiteY6" fmla="*/ 527320 h 561506"/>
              <a:gd name="connsiteX0" fmla="*/ 8398 w 464067"/>
              <a:gd name="connsiteY0" fmla="*/ 442830 h 561506"/>
              <a:gd name="connsiteX1" fmla="*/ 48613 w 464067"/>
              <a:gd name="connsiteY1" fmla="*/ 310096 h 561506"/>
              <a:gd name="connsiteX2" fmla="*/ 464067 w 464067"/>
              <a:gd name="connsiteY2" fmla="*/ 0 h 561506"/>
              <a:gd name="connsiteX3" fmla="*/ 258034 w 464067"/>
              <a:gd name="connsiteY3" fmla="*/ 349889 h 561506"/>
              <a:gd name="connsiteX4" fmla="*/ 129237 w 464067"/>
              <a:gd name="connsiteY4" fmla="*/ 485310 h 561506"/>
              <a:gd name="connsiteX5" fmla="*/ 54981 w 464067"/>
              <a:gd name="connsiteY5" fmla="*/ 501271 h 561506"/>
              <a:gd name="connsiteX6" fmla="*/ 8398 w 464067"/>
              <a:gd name="connsiteY6" fmla="*/ 442830 h 561506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8034 w 464067"/>
              <a:gd name="connsiteY3" fmla="*/ 349889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37084"/>
              <a:gd name="connsiteX1" fmla="*/ 48613 w 464067"/>
              <a:gd name="connsiteY1" fmla="*/ 310096 h 537084"/>
              <a:gd name="connsiteX2" fmla="*/ 464067 w 464067"/>
              <a:gd name="connsiteY2" fmla="*/ 0 h 537084"/>
              <a:gd name="connsiteX3" fmla="*/ 256881 w 464067"/>
              <a:gd name="connsiteY3" fmla="*/ 351973 h 537084"/>
              <a:gd name="connsiteX4" fmla="*/ 129237 w 464067"/>
              <a:gd name="connsiteY4" fmla="*/ 485310 h 537084"/>
              <a:gd name="connsiteX5" fmla="*/ 54233 w 464067"/>
              <a:gd name="connsiteY5" fmla="*/ 468199 h 537084"/>
              <a:gd name="connsiteX6" fmla="*/ 8398 w 464067"/>
              <a:gd name="connsiteY6" fmla="*/ 442830 h 537084"/>
              <a:gd name="connsiteX0" fmla="*/ 8398 w 464067"/>
              <a:gd name="connsiteY0" fmla="*/ 442830 h 539433"/>
              <a:gd name="connsiteX1" fmla="*/ 48613 w 464067"/>
              <a:gd name="connsiteY1" fmla="*/ 310096 h 539433"/>
              <a:gd name="connsiteX2" fmla="*/ 464067 w 464067"/>
              <a:gd name="connsiteY2" fmla="*/ 0 h 539433"/>
              <a:gd name="connsiteX3" fmla="*/ 256881 w 464067"/>
              <a:gd name="connsiteY3" fmla="*/ 351973 h 539433"/>
              <a:gd name="connsiteX4" fmla="*/ 133181 w 464067"/>
              <a:gd name="connsiteY4" fmla="*/ 492937 h 539433"/>
              <a:gd name="connsiteX5" fmla="*/ 54233 w 464067"/>
              <a:gd name="connsiteY5" fmla="*/ 468199 h 539433"/>
              <a:gd name="connsiteX6" fmla="*/ 8398 w 464067"/>
              <a:gd name="connsiteY6" fmla="*/ 442830 h 539433"/>
              <a:gd name="connsiteX0" fmla="*/ 8398 w 464067"/>
              <a:gd name="connsiteY0" fmla="*/ 442830 h 539433"/>
              <a:gd name="connsiteX1" fmla="*/ 48613 w 464067"/>
              <a:gd name="connsiteY1" fmla="*/ 310096 h 539433"/>
              <a:gd name="connsiteX2" fmla="*/ 464067 w 464067"/>
              <a:gd name="connsiteY2" fmla="*/ 0 h 539433"/>
              <a:gd name="connsiteX3" fmla="*/ 256881 w 464067"/>
              <a:gd name="connsiteY3" fmla="*/ 351973 h 539433"/>
              <a:gd name="connsiteX4" fmla="*/ 133181 w 464067"/>
              <a:gd name="connsiteY4" fmla="*/ 492937 h 539433"/>
              <a:gd name="connsiteX5" fmla="*/ 54233 w 464067"/>
              <a:gd name="connsiteY5" fmla="*/ 468199 h 539433"/>
              <a:gd name="connsiteX6" fmla="*/ 8398 w 464067"/>
              <a:gd name="connsiteY6" fmla="*/ 442830 h 539433"/>
              <a:gd name="connsiteX0" fmla="*/ 8398 w 464067"/>
              <a:gd name="connsiteY0" fmla="*/ 442830 h 493114"/>
              <a:gd name="connsiteX1" fmla="*/ 48613 w 464067"/>
              <a:gd name="connsiteY1" fmla="*/ 310096 h 493114"/>
              <a:gd name="connsiteX2" fmla="*/ 464067 w 464067"/>
              <a:gd name="connsiteY2" fmla="*/ 0 h 493114"/>
              <a:gd name="connsiteX3" fmla="*/ 256881 w 464067"/>
              <a:gd name="connsiteY3" fmla="*/ 351973 h 493114"/>
              <a:gd name="connsiteX4" fmla="*/ 133181 w 464067"/>
              <a:gd name="connsiteY4" fmla="*/ 492937 h 493114"/>
              <a:gd name="connsiteX5" fmla="*/ 54233 w 464067"/>
              <a:gd name="connsiteY5" fmla="*/ 468199 h 493114"/>
              <a:gd name="connsiteX6" fmla="*/ 8398 w 464067"/>
              <a:gd name="connsiteY6" fmla="*/ 442830 h 493114"/>
              <a:gd name="connsiteX0" fmla="*/ 8398 w 464067"/>
              <a:gd name="connsiteY0" fmla="*/ 442830 h 493146"/>
              <a:gd name="connsiteX1" fmla="*/ 48613 w 464067"/>
              <a:gd name="connsiteY1" fmla="*/ 310096 h 493146"/>
              <a:gd name="connsiteX2" fmla="*/ 464067 w 464067"/>
              <a:gd name="connsiteY2" fmla="*/ 0 h 493146"/>
              <a:gd name="connsiteX3" fmla="*/ 256881 w 464067"/>
              <a:gd name="connsiteY3" fmla="*/ 351973 h 493146"/>
              <a:gd name="connsiteX4" fmla="*/ 133181 w 464067"/>
              <a:gd name="connsiteY4" fmla="*/ 492937 h 493146"/>
              <a:gd name="connsiteX5" fmla="*/ 35036 w 464067"/>
              <a:gd name="connsiteY5" fmla="*/ 468461 h 493146"/>
              <a:gd name="connsiteX6" fmla="*/ 8398 w 464067"/>
              <a:gd name="connsiteY6" fmla="*/ 442830 h 493146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4913"/>
              <a:gd name="connsiteX1" fmla="*/ 48613 w 464067"/>
              <a:gd name="connsiteY1" fmla="*/ 310096 h 504913"/>
              <a:gd name="connsiteX2" fmla="*/ 464067 w 464067"/>
              <a:gd name="connsiteY2" fmla="*/ 0 h 504913"/>
              <a:gd name="connsiteX3" fmla="*/ 256881 w 464067"/>
              <a:gd name="connsiteY3" fmla="*/ 351973 h 504913"/>
              <a:gd name="connsiteX4" fmla="*/ 164656 w 464067"/>
              <a:gd name="connsiteY4" fmla="*/ 504913 h 504913"/>
              <a:gd name="connsiteX5" fmla="*/ 35036 w 464067"/>
              <a:gd name="connsiteY5" fmla="*/ 468461 h 504913"/>
              <a:gd name="connsiteX6" fmla="*/ 8398 w 464067"/>
              <a:gd name="connsiteY6" fmla="*/ 442830 h 504913"/>
              <a:gd name="connsiteX0" fmla="*/ 8398 w 464067"/>
              <a:gd name="connsiteY0" fmla="*/ 442830 h 505185"/>
              <a:gd name="connsiteX1" fmla="*/ 48613 w 464067"/>
              <a:gd name="connsiteY1" fmla="*/ 310096 h 505185"/>
              <a:gd name="connsiteX2" fmla="*/ 464067 w 464067"/>
              <a:gd name="connsiteY2" fmla="*/ 0 h 505185"/>
              <a:gd name="connsiteX3" fmla="*/ 256881 w 464067"/>
              <a:gd name="connsiteY3" fmla="*/ 351973 h 505185"/>
              <a:gd name="connsiteX4" fmla="*/ 164656 w 464067"/>
              <a:gd name="connsiteY4" fmla="*/ 504913 h 505185"/>
              <a:gd name="connsiteX5" fmla="*/ 35036 w 464067"/>
              <a:gd name="connsiteY5" fmla="*/ 468461 h 505185"/>
              <a:gd name="connsiteX6" fmla="*/ 8398 w 464067"/>
              <a:gd name="connsiteY6" fmla="*/ 442830 h 505185"/>
              <a:gd name="connsiteX0" fmla="*/ 12922 w 458698"/>
              <a:gd name="connsiteY0" fmla="*/ 410203 h 505185"/>
              <a:gd name="connsiteX1" fmla="*/ 43244 w 458698"/>
              <a:gd name="connsiteY1" fmla="*/ 310096 h 505185"/>
              <a:gd name="connsiteX2" fmla="*/ 458698 w 458698"/>
              <a:gd name="connsiteY2" fmla="*/ 0 h 505185"/>
              <a:gd name="connsiteX3" fmla="*/ 251512 w 458698"/>
              <a:gd name="connsiteY3" fmla="*/ 351973 h 505185"/>
              <a:gd name="connsiteX4" fmla="*/ 159287 w 458698"/>
              <a:gd name="connsiteY4" fmla="*/ 504913 h 505185"/>
              <a:gd name="connsiteX5" fmla="*/ 29667 w 458698"/>
              <a:gd name="connsiteY5" fmla="*/ 468461 h 505185"/>
              <a:gd name="connsiteX6" fmla="*/ 12922 w 458698"/>
              <a:gd name="connsiteY6" fmla="*/ 410203 h 505185"/>
              <a:gd name="connsiteX0" fmla="*/ 11328 w 457104"/>
              <a:gd name="connsiteY0" fmla="*/ 410203 h 505185"/>
              <a:gd name="connsiteX1" fmla="*/ 41650 w 457104"/>
              <a:gd name="connsiteY1" fmla="*/ 310096 h 505185"/>
              <a:gd name="connsiteX2" fmla="*/ 457104 w 457104"/>
              <a:gd name="connsiteY2" fmla="*/ 0 h 505185"/>
              <a:gd name="connsiteX3" fmla="*/ 249918 w 457104"/>
              <a:gd name="connsiteY3" fmla="*/ 351973 h 505185"/>
              <a:gd name="connsiteX4" fmla="*/ 157693 w 457104"/>
              <a:gd name="connsiteY4" fmla="*/ 504913 h 505185"/>
              <a:gd name="connsiteX5" fmla="*/ 28073 w 457104"/>
              <a:gd name="connsiteY5" fmla="*/ 468461 h 505185"/>
              <a:gd name="connsiteX6" fmla="*/ 11328 w 457104"/>
              <a:gd name="connsiteY6" fmla="*/ 410203 h 505185"/>
              <a:gd name="connsiteX0" fmla="*/ 11328 w 457104"/>
              <a:gd name="connsiteY0" fmla="*/ 410203 h 505104"/>
              <a:gd name="connsiteX1" fmla="*/ 41650 w 457104"/>
              <a:gd name="connsiteY1" fmla="*/ 310096 h 505104"/>
              <a:gd name="connsiteX2" fmla="*/ 457104 w 457104"/>
              <a:gd name="connsiteY2" fmla="*/ 0 h 505104"/>
              <a:gd name="connsiteX3" fmla="*/ 249918 w 457104"/>
              <a:gd name="connsiteY3" fmla="*/ 351973 h 505104"/>
              <a:gd name="connsiteX4" fmla="*/ 157693 w 457104"/>
              <a:gd name="connsiteY4" fmla="*/ 504913 h 505104"/>
              <a:gd name="connsiteX5" fmla="*/ 28073 w 457104"/>
              <a:gd name="connsiteY5" fmla="*/ 468461 h 505104"/>
              <a:gd name="connsiteX6" fmla="*/ 11328 w 457104"/>
              <a:gd name="connsiteY6" fmla="*/ 410203 h 505104"/>
              <a:gd name="connsiteX0" fmla="*/ 11328 w 457104"/>
              <a:gd name="connsiteY0" fmla="*/ 410203 h 505094"/>
              <a:gd name="connsiteX1" fmla="*/ 41650 w 457104"/>
              <a:gd name="connsiteY1" fmla="*/ 310096 h 505094"/>
              <a:gd name="connsiteX2" fmla="*/ 457104 w 457104"/>
              <a:gd name="connsiteY2" fmla="*/ 0 h 505094"/>
              <a:gd name="connsiteX3" fmla="*/ 249918 w 457104"/>
              <a:gd name="connsiteY3" fmla="*/ 351973 h 505094"/>
              <a:gd name="connsiteX4" fmla="*/ 157693 w 457104"/>
              <a:gd name="connsiteY4" fmla="*/ 504913 h 505094"/>
              <a:gd name="connsiteX5" fmla="*/ 55825 w 457104"/>
              <a:gd name="connsiteY5" fmla="*/ 467490 h 505094"/>
              <a:gd name="connsiteX6" fmla="*/ 11328 w 457104"/>
              <a:gd name="connsiteY6" fmla="*/ 410203 h 50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104" h="505094">
                <a:moveTo>
                  <a:pt x="11328" y="410203"/>
                </a:moveTo>
                <a:cubicBezTo>
                  <a:pt x="16098" y="355649"/>
                  <a:pt x="-32646" y="378463"/>
                  <a:pt x="41650" y="310096"/>
                </a:cubicBezTo>
                <a:cubicBezTo>
                  <a:pt x="115946" y="241729"/>
                  <a:pt x="136086" y="228177"/>
                  <a:pt x="457104" y="0"/>
                </a:cubicBezTo>
                <a:cubicBezTo>
                  <a:pt x="210948" y="411706"/>
                  <a:pt x="299820" y="267821"/>
                  <a:pt x="249918" y="351973"/>
                </a:cubicBezTo>
                <a:cubicBezTo>
                  <a:pt x="200016" y="436125"/>
                  <a:pt x="184700" y="499566"/>
                  <a:pt x="157693" y="504913"/>
                </a:cubicBezTo>
                <a:cubicBezTo>
                  <a:pt x="129755" y="507022"/>
                  <a:pt x="87549" y="490530"/>
                  <a:pt x="55825" y="467490"/>
                </a:cubicBezTo>
                <a:lnTo>
                  <a:pt x="11328" y="410203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354179" y="2503888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x</a:t>
            </a:r>
            <a:r>
              <a:rPr lang="en-GB" sz="2800" i="1" dirty="0" smtClean="0">
                <a:latin typeface="Calibri" panose="020F0502020204030204" pitchFamily="34" charset="0"/>
              </a:rPr>
              <a:t>⁰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83229" y="1830622"/>
                <a:ext cx="2981325" cy="927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𝑜𝑝𝑝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229" y="1830622"/>
                <a:ext cx="2981325" cy="9275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64006" y="2975813"/>
                <a:ext cx="2981325" cy="1019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𝑎𝑑𝑗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006" y="2975813"/>
                <a:ext cx="2981325" cy="10191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18438" y="4168398"/>
                <a:ext cx="2981325" cy="9297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𝑜𝑝𝑝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𝑎𝑑𝑗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38" y="4168398"/>
                <a:ext cx="2981325" cy="9297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80612" y="4143105"/>
            <a:ext cx="2810777" cy="1532482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8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485695" y="914549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6959" y="5675586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2952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Sine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04082" y="296619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7965732" y="487659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4141910" y="296619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38173" y="3812736"/>
                <a:ext cx="5719297" cy="1277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173" y="3812736"/>
                <a:ext cx="5719297" cy="12779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476670" y="3812736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064563" y="154795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6089923" y="154795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7575831" y="3174427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064563" y="410321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2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299797" y="974114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37902" y="5686961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63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Cosine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9818184" y="302575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7779834" y="547224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3956012" y="302575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39593" y="4257351"/>
                <a:ext cx="649082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593" y="4257351"/>
                <a:ext cx="6490822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467747" y="3757212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8878665" y="160751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5904025" y="160751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973665" y="323399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947753" y="48765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53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896" y="472965"/>
            <a:ext cx="5369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Rectangle = </a:t>
            </a:r>
            <a:r>
              <a:rPr lang="en-GB" sz="5400" i="1" dirty="0" smtClean="0">
                <a:latin typeface="Cambria Math" panose="02040503050406030204" pitchFamily="18" charset="0"/>
              </a:rPr>
              <a:t>l × </a:t>
            </a:r>
            <a:r>
              <a:rPr lang="en-GB" sz="5400" i="1" dirty="0">
                <a:latin typeface="Cambria Math" panose="02040503050406030204" pitchFamily="18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>
          <a:xfrm>
            <a:off x="2616425" y="2066385"/>
            <a:ext cx="6085489" cy="32792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0507" y="5213922"/>
            <a:ext cx="3433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l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1609639" y="3244334"/>
            <a:ext cx="6511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w</a:t>
            </a:r>
            <a:endParaRPr lang="en-GB" sz="5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85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694055" y="949324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0282" y="5682830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5160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Area of a triangle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2442" y="300096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8174092" y="522434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4350270" y="300096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1178" y="4226324"/>
                <a:ext cx="6490822" cy="8692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4000" i="1" dirty="0" smtClean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178" y="4226324"/>
                <a:ext cx="6490822" cy="869212"/>
              </a:xfrm>
              <a:prstGeom prst="rect">
                <a:avLst/>
              </a:prstGeom>
              <a:blipFill rotWithShape="0">
                <a:blip r:embed="rId3"/>
                <a:stretch>
                  <a:fillRect l="-4695" t="-4895"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382000" y="3824387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272923" y="158272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6298283" y="158272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7367923" y="320920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342011" y="46286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1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228" y="5675587"/>
            <a:ext cx="10213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b="1" dirty="0" smtClean="0">
                <a:solidFill>
                  <a:srgbClr val="FF0000"/>
                </a:solidFill>
              </a:rPr>
              <a:t>Algebra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529" y="428094"/>
            <a:ext cx="6107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Quadratic Equations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51536" y="48964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45204" y="1642766"/>
                <a:ext cx="9737196" cy="3837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/>
                  <a:t>The solutions of </a:t>
                </a:r>
              </a:p>
              <a:p>
                <a:pPr algn="ctr"/>
                <a:r>
                  <a:rPr lang="en-GB" sz="4000" dirty="0" smtClean="0">
                    <a:solidFill>
                      <a:srgbClr val="0070C0"/>
                    </a:solidFill>
                  </a:rPr>
                  <a:t>ax</a:t>
                </a:r>
                <a:r>
                  <a:rPr lang="en-GB" sz="4000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GB" sz="4000" dirty="0" smtClean="0">
                    <a:solidFill>
                      <a:srgbClr val="0070C0"/>
                    </a:solidFill>
                  </a:rPr>
                  <a:t>+bx+c=0, </a:t>
                </a:r>
              </a:p>
              <a:p>
                <a:r>
                  <a:rPr lang="en-GB" sz="4000" dirty="0" smtClean="0"/>
                  <a:t>where a≠0, are given by:</a:t>
                </a:r>
              </a:p>
              <a:p>
                <a:endParaRPr lang="en-GB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±√(</m:t>
                          </m:r>
                          <m:sSup>
                            <m:sSupPr>
                              <m:ctrlP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5400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204" y="1642766"/>
                <a:ext cx="9737196" cy="3837461"/>
              </a:xfrm>
              <a:prstGeom prst="rect">
                <a:avLst/>
              </a:prstGeom>
              <a:blipFill rotWithShape="0">
                <a:blip r:embed="rId3"/>
                <a:stretch>
                  <a:fillRect l="-2254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9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2617076" y="2065283"/>
            <a:ext cx="6069724" cy="3326524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896" y="472965"/>
            <a:ext cx="6639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Parallelogram = </a:t>
            </a:r>
            <a:r>
              <a:rPr lang="en-GB" sz="5400" i="1" dirty="0" smtClean="0"/>
              <a:t>b × h</a:t>
            </a:r>
            <a:endParaRPr lang="en-GB" sz="5400" i="1" dirty="0"/>
          </a:p>
        </p:txBody>
      </p:sp>
      <p:sp>
        <p:nvSpPr>
          <p:cNvPr id="5" name="Rectangle 4"/>
          <p:cNvSpPr/>
          <p:nvPr/>
        </p:nvSpPr>
        <p:spPr>
          <a:xfrm>
            <a:off x="5390507" y="5213922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4034260" y="3266880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8411724" y="3244334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676901" y="5092262"/>
            <a:ext cx="274655" cy="2680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38779" y="2065283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9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197691" y="2065283"/>
            <a:ext cx="3082175" cy="332652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8896" y="472965"/>
                <a:ext cx="5178212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i="1" dirty="0" smtClean="0"/>
                  <a:t> b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96" y="472965"/>
                <a:ext cx="5178212" cy="1265731"/>
              </a:xfrm>
              <a:prstGeom prst="rect">
                <a:avLst/>
              </a:prstGeom>
              <a:blipFill rotWithShape="0">
                <a:blip r:embed="rId3"/>
                <a:stretch>
                  <a:fillRect l="-6360" t="-1449" r="-5418" b="-14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390507" y="5213922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4034260" y="3266880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676901" y="5092262"/>
            <a:ext cx="274655" cy="2680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38779" y="2065283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61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7090595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Trapezium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i="1" dirty="0" smtClean="0"/>
                  <a:t> (</a:t>
                </a:r>
                <a:r>
                  <a:rPr lang="en-GB" sz="5400" i="1" dirty="0" err="1" smtClean="0"/>
                  <a:t>a+b</a:t>
                </a:r>
                <a:r>
                  <a:rPr lang="en-GB" sz="5400" i="1" dirty="0" smtClean="0"/>
                  <a:t>)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7090595" cy="1265731"/>
              </a:xfrm>
              <a:prstGeom prst="rect">
                <a:avLst/>
              </a:prstGeom>
              <a:blipFill rotWithShape="0">
                <a:blip r:embed="rId3"/>
                <a:stretch>
                  <a:fillRect l="-4557" t="-1442" r="-3697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rapezoid 6"/>
          <p:cNvSpPr/>
          <p:nvPr/>
        </p:nvSpPr>
        <p:spPr>
          <a:xfrm>
            <a:off x="2991035" y="2557456"/>
            <a:ext cx="5912069" cy="3294993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42763" y="5721753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3840661" y="3759053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483302" y="5584435"/>
            <a:ext cx="274655" cy="2680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45180" y="2557456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44366" y="1780480"/>
            <a:ext cx="5549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/>
              <a:t>a</a:t>
            </a:r>
            <a:endParaRPr lang="en-GB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8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89066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Circumference = </a:t>
            </a:r>
            <a:r>
              <a:rPr lang="el-GR" sz="5400" dirty="0" smtClean="0"/>
              <a:t>π</a:t>
            </a:r>
            <a:r>
              <a:rPr lang="en-GB" sz="5400" i="1" dirty="0" smtClean="0"/>
              <a:t> × diameter</a:t>
            </a:r>
          </a:p>
          <a:p>
            <a:r>
              <a:rPr lang="en-GB" sz="5400" i="1" dirty="0" smtClean="0"/>
              <a:t>C = </a:t>
            </a:r>
            <a:r>
              <a:rPr lang="el-GR" sz="5400" dirty="0" smtClean="0"/>
              <a:t>π</a:t>
            </a:r>
            <a:r>
              <a:rPr lang="en-GB" sz="5400" i="1" dirty="0" smtClean="0"/>
              <a:t>d</a:t>
            </a:r>
            <a:endParaRPr lang="en-GB" sz="5400" i="1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493513" y="3197822"/>
            <a:ext cx="2173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Diameter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2051824"/>
            <a:ext cx="3317311" cy="3340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2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92812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Circumference = 2 × </a:t>
            </a:r>
            <a:r>
              <a:rPr lang="el-GR" sz="5400" dirty="0" smtClean="0"/>
              <a:t>π</a:t>
            </a:r>
            <a:r>
              <a:rPr lang="en-GB" sz="5400" i="1" dirty="0" smtClean="0"/>
              <a:t> × radius</a:t>
            </a:r>
          </a:p>
          <a:p>
            <a:r>
              <a:rPr lang="en-GB" sz="5400" i="1" dirty="0" smtClean="0"/>
              <a:t>C = 2</a:t>
            </a:r>
            <a:r>
              <a:rPr lang="el-GR" sz="5400" dirty="0" smtClean="0"/>
              <a:t>π</a:t>
            </a:r>
            <a:r>
              <a:rPr lang="en-GB" sz="5400" i="1" dirty="0"/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7899520" y="3347943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/>
              <a:t>Centre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087625" y="3805834"/>
            <a:ext cx="1693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Radius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3737572"/>
            <a:ext cx="1654630" cy="1654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79576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Area = </a:t>
            </a:r>
            <a:r>
              <a:rPr lang="el-GR" sz="5400" dirty="0" smtClean="0"/>
              <a:t>π</a:t>
            </a:r>
            <a:r>
              <a:rPr lang="en-GB" sz="5400" i="1" dirty="0" smtClean="0"/>
              <a:t> × radius </a:t>
            </a:r>
            <a:r>
              <a:rPr lang="en-GB" sz="5400" dirty="0" smtClean="0"/>
              <a:t>× radius</a:t>
            </a:r>
            <a:r>
              <a:rPr lang="en-GB" sz="5400" i="1" dirty="0" smtClean="0"/>
              <a:t> </a:t>
            </a:r>
          </a:p>
          <a:p>
            <a:r>
              <a:rPr lang="en-GB" sz="5400" i="1" dirty="0"/>
              <a:t>A</a:t>
            </a:r>
            <a:r>
              <a:rPr lang="en-GB" sz="5400" i="1" dirty="0" smtClean="0"/>
              <a:t> = </a:t>
            </a:r>
            <a:r>
              <a:rPr lang="el-GR" sz="5400" dirty="0" smtClean="0"/>
              <a:t>π</a:t>
            </a:r>
            <a:r>
              <a:rPr lang="en-GB" sz="5400" i="1" dirty="0" smtClean="0"/>
              <a:t>r</a:t>
            </a:r>
            <a:r>
              <a:rPr lang="en-GB" sz="5400" i="1" baseline="30000" dirty="0" smtClean="0"/>
              <a:t>2</a:t>
            </a:r>
            <a:endParaRPr lang="en-GB" sz="5400" i="1" dirty="0"/>
          </a:p>
        </p:txBody>
      </p:sp>
      <p:sp>
        <p:nvSpPr>
          <p:cNvPr id="5" name="Rectangle 4"/>
          <p:cNvSpPr/>
          <p:nvPr/>
        </p:nvSpPr>
        <p:spPr>
          <a:xfrm>
            <a:off x="7899520" y="3347943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/>
              <a:t>Centre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087625" y="3805834"/>
            <a:ext cx="1693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Radius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3737572"/>
            <a:ext cx="1654630" cy="1654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2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09106" y="2242145"/>
            <a:ext cx="5623876" cy="32949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554145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Cuboid =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5400" i="1" dirty="0" smtClean="0"/>
                  <a:t>× w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5541453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831" t="-18543" r="-5061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01002" y="5444964"/>
                <a:ext cx="597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02" y="5444964"/>
                <a:ext cx="597792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651054" y="3067788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1" name="Rectangle 10"/>
          <p:cNvSpPr/>
          <p:nvPr/>
        </p:nvSpPr>
        <p:spPr>
          <a:xfrm>
            <a:off x="8129910" y="4983299"/>
            <a:ext cx="6511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w</a:t>
            </a:r>
            <a:endParaRPr lang="en-GB" sz="5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3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809</TotalTime>
  <Words>348</Words>
  <Application>Microsoft Office PowerPoint</Application>
  <PresentationFormat>Widescreen</PresentationFormat>
  <Paragraphs>147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Accord Light SF</vt:lpstr>
      <vt:lpstr>Calibri</vt:lpstr>
      <vt:lpstr>Cambria Math</vt:lpstr>
      <vt:lpstr>Franklin Gothic Book</vt:lpstr>
      <vt:lpstr>Crop</vt:lpstr>
      <vt:lpstr>Edexcel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Christleton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Edexcel Formulae</dc:title>
  <dc:creator>Kim Pitchford (KP)</dc:creator>
  <cp:lastModifiedBy>Kim</cp:lastModifiedBy>
  <cp:revision>24</cp:revision>
  <cp:lastPrinted>2015-11-18T11:56:16Z</cp:lastPrinted>
  <dcterms:created xsi:type="dcterms:W3CDTF">2015-11-17T14:48:08Z</dcterms:created>
  <dcterms:modified xsi:type="dcterms:W3CDTF">2015-11-27T19:28:01Z</dcterms:modified>
</cp:coreProperties>
</file>