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0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5013865-76E0-42F5-A458-D469C09915CF}" type="datetimeFigureOut">
              <a:rPr lang="en-GB" smtClean="0"/>
              <a:t>30/08/2022</a:t>
            </a:fld>
            <a:endParaRPr lang="en-GB"/>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57ACD3D-77A1-48F2-AE71-55838151A43C}" type="slidenum">
              <a:rPr lang="en-GB" smtClean="0"/>
              <a:t>‹#›</a:t>
            </a:fld>
            <a:endParaRPr lang="en-GB"/>
          </a:p>
        </p:txBody>
      </p:sp>
    </p:spTree>
    <p:extLst>
      <p:ext uri="{BB962C8B-B14F-4D97-AF65-F5344CB8AC3E}">
        <p14:creationId xmlns:p14="http://schemas.microsoft.com/office/powerpoint/2010/main" val="36353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7ACD3D-77A1-48F2-AE71-55838151A43C}" type="slidenum">
              <a:rPr lang="en-GB" smtClean="0"/>
              <a:t>16</a:t>
            </a:fld>
            <a:endParaRPr lang="en-GB"/>
          </a:p>
        </p:txBody>
      </p:sp>
    </p:spTree>
    <p:extLst>
      <p:ext uri="{BB962C8B-B14F-4D97-AF65-F5344CB8AC3E}">
        <p14:creationId xmlns:p14="http://schemas.microsoft.com/office/powerpoint/2010/main" val="193123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7ACD3D-77A1-48F2-AE71-55838151A43C}" type="slidenum">
              <a:rPr lang="en-GB" smtClean="0"/>
              <a:t>17</a:t>
            </a:fld>
            <a:endParaRPr lang="en-GB"/>
          </a:p>
        </p:txBody>
      </p:sp>
    </p:spTree>
    <p:extLst>
      <p:ext uri="{BB962C8B-B14F-4D97-AF65-F5344CB8AC3E}">
        <p14:creationId xmlns:p14="http://schemas.microsoft.com/office/powerpoint/2010/main" val="254602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643073-A792-4829-8BB3-4D999866E189}" type="datetime1">
              <a:rPr lang="en-GB" smtClean="0"/>
              <a:t>30/08/2022</a:t>
            </a:fld>
            <a:endParaRPr lang="en-GB"/>
          </a:p>
        </p:txBody>
      </p:sp>
      <p:sp>
        <p:nvSpPr>
          <p:cNvPr id="5" name="Footer Placeholder 4"/>
          <p:cNvSpPr>
            <a:spLocks noGrp="1"/>
          </p:cNvSpPr>
          <p:nvPr>
            <p:ph type="ftr" sz="quarter" idx="11"/>
          </p:nvPr>
        </p:nvSpPr>
        <p:spPr/>
        <p:txBody>
          <a:bodyPr/>
          <a:lstStyle/>
          <a:p>
            <a:r>
              <a:rPr lang="en-GB" smtClean="0"/>
              <a:t>www.mathssandpit.co.uk/blog</a:t>
            </a:r>
            <a:endParaRPr lang="en-GB"/>
          </a:p>
        </p:txBody>
      </p:sp>
      <p:sp>
        <p:nvSpPr>
          <p:cNvPr id="6" name="Slide Number Placeholder 5"/>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27264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AE190F-E8ED-420C-9926-AB7338B87167}" type="datetime1">
              <a:rPr lang="en-GB" smtClean="0"/>
              <a:t>30/08/2022</a:t>
            </a:fld>
            <a:endParaRPr lang="en-GB"/>
          </a:p>
        </p:txBody>
      </p:sp>
      <p:sp>
        <p:nvSpPr>
          <p:cNvPr id="5" name="Footer Placeholder 4"/>
          <p:cNvSpPr>
            <a:spLocks noGrp="1"/>
          </p:cNvSpPr>
          <p:nvPr>
            <p:ph type="ftr" sz="quarter" idx="11"/>
          </p:nvPr>
        </p:nvSpPr>
        <p:spPr/>
        <p:txBody>
          <a:bodyPr/>
          <a:lstStyle/>
          <a:p>
            <a:r>
              <a:rPr lang="en-GB" smtClean="0"/>
              <a:t>www.mathssandpit.co.uk/blog</a:t>
            </a:r>
            <a:endParaRPr lang="en-GB"/>
          </a:p>
        </p:txBody>
      </p:sp>
      <p:sp>
        <p:nvSpPr>
          <p:cNvPr id="6" name="Slide Number Placeholder 5"/>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265055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91F17-0974-42DE-9F8D-E11BD043E1F4}" type="datetime1">
              <a:rPr lang="en-GB" smtClean="0"/>
              <a:t>30/08/2022</a:t>
            </a:fld>
            <a:endParaRPr lang="en-GB"/>
          </a:p>
        </p:txBody>
      </p:sp>
      <p:sp>
        <p:nvSpPr>
          <p:cNvPr id="5" name="Footer Placeholder 4"/>
          <p:cNvSpPr>
            <a:spLocks noGrp="1"/>
          </p:cNvSpPr>
          <p:nvPr>
            <p:ph type="ftr" sz="quarter" idx="11"/>
          </p:nvPr>
        </p:nvSpPr>
        <p:spPr/>
        <p:txBody>
          <a:bodyPr/>
          <a:lstStyle/>
          <a:p>
            <a:r>
              <a:rPr lang="en-GB" smtClean="0"/>
              <a:t>www.mathssandpit.co.uk/blog</a:t>
            </a:r>
            <a:endParaRPr lang="en-GB"/>
          </a:p>
        </p:txBody>
      </p:sp>
      <p:sp>
        <p:nvSpPr>
          <p:cNvPr id="6" name="Slide Number Placeholder 5"/>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253194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217C73-A4A9-4F56-BF19-98C12F0D73AE}" type="datetime1">
              <a:rPr lang="en-GB" smtClean="0"/>
              <a:t>30/08/2022</a:t>
            </a:fld>
            <a:endParaRPr lang="en-GB"/>
          </a:p>
        </p:txBody>
      </p:sp>
      <p:sp>
        <p:nvSpPr>
          <p:cNvPr id="5" name="Footer Placeholder 4"/>
          <p:cNvSpPr>
            <a:spLocks noGrp="1"/>
          </p:cNvSpPr>
          <p:nvPr>
            <p:ph type="ftr" sz="quarter" idx="11"/>
          </p:nvPr>
        </p:nvSpPr>
        <p:spPr/>
        <p:txBody>
          <a:bodyPr/>
          <a:lstStyle/>
          <a:p>
            <a:r>
              <a:rPr lang="en-GB" smtClean="0"/>
              <a:t>www.mathssandpit.co.uk/blog</a:t>
            </a:r>
            <a:endParaRPr lang="en-GB"/>
          </a:p>
        </p:txBody>
      </p:sp>
      <p:sp>
        <p:nvSpPr>
          <p:cNvPr id="6" name="Slide Number Placeholder 5"/>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26264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45855-85D8-4236-9D38-22A532466041}" type="datetime1">
              <a:rPr lang="en-GB" smtClean="0"/>
              <a:t>30/08/2022</a:t>
            </a:fld>
            <a:endParaRPr lang="en-GB"/>
          </a:p>
        </p:txBody>
      </p:sp>
      <p:sp>
        <p:nvSpPr>
          <p:cNvPr id="5" name="Footer Placeholder 4"/>
          <p:cNvSpPr>
            <a:spLocks noGrp="1"/>
          </p:cNvSpPr>
          <p:nvPr>
            <p:ph type="ftr" sz="quarter" idx="11"/>
          </p:nvPr>
        </p:nvSpPr>
        <p:spPr/>
        <p:txBody>
          <a:bodyPr/>
          <a:lstStyle/>
          <a:p>
            <a:r>
              <a:rPr lang="en-GB" smtClean="0"/>
              <a:t>www.mathssandpit.co.uk/blog</a:t>
            </a:r>
            <a:endParaRPr lang="en-GB"/>
          </a:p>
        </p:txBody>
      </p:sp>
      <p:sp>
        <p:nvSpPr>
          <p:cNvPr id="6" name="Slide Number Placeholder 5"/>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140685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FA46D7-DDCE-4B4E-8ECB-443C8858E1C8}" type="datetime1">
              <a:rPr lang="en-GB" smtClean="0"/>
              <a:t>30/08/2022</a:t>
            </a:fld>
            <a:endParaRPr lang="en-GB"/>
          </a:p>
        </p:txBody>
      </p:sp>
      <p:sp>
        <p:nvSpPr>
          <p:cNvPr id="6" name="Footer Placeholder 5"/>
          <p:cNvSpPr>
            <a:spLocks noGrp="1"/>
          </p:cNvSpPr>
          <p:nvPr>
            <p:ph type="ftr" sz="quarter" idx="11"/>
          </p:nvPr>
        </p:nvSpPr>
        <p:spPr/>
        <p:txBody>
          <a:bodyPr/>
          <a:lstStyle/>
          <a:p>
            <a:r>
              <a:rPr lang="en-GB" smtClean="0"/>
              <a:t>www.mathssandpit.co.uk/blog</a:t>
            </a:r>
            <a:endParaRPr lang="en-GB"/>
          </a:p>
        </p:txBody>
      </p:sp>
      <p:sp>
        <p:nvSpPr>
          <p:cNvPr id="7" name="Slide Number Placeholder 6"/>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328470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592FC4-D096-4EA2-A6B9-159E1A660952}" type="datetime1">
              <a:rPr lang="en-GB" smtClean="0"/>
              <a:t>30/08/2022</a:t>
            </a:fld>
            <a:endParaRPr lang="en-GB"/>
          </a:p>
        </p:txBody>
      </p:sp>
      <p:sp>
        <p:nvSpPr>
          <p:cNvPr id="8" name="Footer Placeholder 7"/>
          <p:cNvSpPr>
            <a:spLocks noGrp="1"/>
          </p:cNvSpPr>
          <p:nvPr>
            <p:ph type="ftr" sz="quarter" idx="11"/>
          </p:nvPr>
        </p:nvSpPr>
        <p:spPr/>
        <p:txBody>
          <a:bodyPr/>
          <a:lstStyle/>
          <a:p>
            <a:r>
              <a:rPr lang="en-GB" smtClean="0"/>
              <a:t>www.mathssandpit.co.uk/blog</a:t>
            </a:r>
            <a:endParaRPr lang="en-GB"/>
          </a:p>
        </p:txBody>
      </p:sp>
      <p:sp>
        <p:nvSpPr>
          <p:cNvPr id="9" name="Slide Number Placeholder 8"/>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190789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86547-1D0C-4EF9-A43D-716118809CCF}" type="datetime1">
              <a:rPr lang="en-GB" smtClean="0"/>
              <a:t>30/08/2022</a:t>
            </a:fld>
            <a:endParaRPr lang="en-GB"/>
          </a:p>
        </p:txBody>
      </p:sp>
      <p:sp>
        <p:nvSpPr>
          <p:cNvPr id="4" name="Footer Placeholder 3"/>
          <p:cNvSpPr>
            <a:spLocks noGrp="1"/>
          </p:cNvSpPr>
          <p:nvPr>
            <p:ph type="ftr" sz="quarter" idx="11"/>
          </p:nvPr>
        </p:nvSpPr>
        <p:spPr/>
        <p:txBody>
          <a:bodyPr/>
          <a:lstStyle/>
          <a:p>
            <a:r>
              <a:rPr lang="en-GB" smtClean="0"/>
              <a:t>www.mathssandpit.co.uk/blog</a:t>
            </a:r>
            <a:endParaRPr lang="en-GB"/>
          </a:p>
        </p:txBody>
      </p:sp>
      <p:sp>
        <p:nvSpPr>
          <p:cNvPr id="5" name="Slide Number Placeholder 4"/>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16036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BBD05-C1BC-4133-814B-74FB32101AF9}" type="datetime1">
              <a:rPr lang="en-GB" smtClean="0"/>
              <a:t>30/08/2022</a:t>
            </a:fld>
            <a:endParaRPr lang="en-GB"/>
          </a:p>
        </p:txBody>
      </p:sp>
      <p:sp>
        <p:nvSpPr>
          <p:cNvPr id="3" name="Footer Placeholder 2"/>
          <p:cNvSpPr>
            <a:spLocks noGrp="1"/>
          </p:cNvSpPr>
          <p:nvPr>
            <p:ph type="ftr" sz="quarter" idx="11"/>
          </p:nvPr>
        </p:nvSpPr>
        <p:spPr/>
        <p:txBody>
          <a:bodyPr/>
          <a:lstStyle/>
          <a:p>
            <a:r>
              <a:rPr lang="en-GB" smtClean="0"/>
              <a:t>www.mathssandpit.co.uk/blog</a:t>
            </a:r>
            <a:endParaRPr lang="en-GB"/>
          </a:p>
        </p:txBody>
      </p:sp>
      <p:sp>
        <p:nvSpPr>
          <p:cNvPr id="4" name="Slide Number Placeholder 3"/>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201608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F75B9-0060-4F78-99A0-8757C66489D9}" type="datetime1">
              <a:rPr lang="en-GB" smtClean="0"/>
              <a:t>30/08/2022</a:t>
            </a:fld>
            <a:endParaRPr lang="en-GB"/>
          </a:p>
        </p:txBody>
      </p:sp>
      <p:sp>
        <p:nvSpPr>
          <p:cNvPr id="6" name="Footer Placeholder 5"/>
          <p:cNvSpPr>
            <a:spLocks noGrp="1"/>
          </p:cNvSpPr>
          <p:nvPr>
            <p:ph type="ftr" sz="quarter" idx="11"/>
          </p:nvPr>
        </p:nvSpPr>
        <p:spPr/>
        <p:txBody>
          <a:bodyPr/>
          <a:lstStyle/>
          <a:p>
            <a:r>
              <a:rPr lang="en-GB" smtClean="0"/>
              <a:t>www.mathssandpit.co.uk/blog</a:t>
            </a:r>
            <a:endParaRPr lang="en-GB"/>
          </a:p>
        </p:txBody>
      </p:sp>
      <p:sp>
        <p:nvSpPr>
          <p:cNvPr id="7" name="Slide Number Placeholder 6"/>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307515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CB0FE-2748-4FE1-A684-143B0CCE7137}" type="datetime1">
              <a:rPr lang="en-GB" smtClean="0"/>
              <a:t>30/08/2022</a:t>
            </a:fld>
            <a:endParaRPr lang="en-GB"/>
          </a:p>
        </p:txBody>
      </p:sp>
      <p:sp>
        <p:nvSpPr>
          <p:cNvPr id="6" name="Footer Placeholder 5"/>
          <p:cNvSpPr>
            <a:spLocks noGrp="1"/>
          </p:cNvSpPr>
          <p:nvPr>
            <p:ph type="ftr" sz="quarter" idx="11"/>
          </p:nvPr>
        </p:nvSpPr>
        <p:spPr/>
        <p:txBody>
          <a:bodyPr/>
          <a:lstStyle/>
          <a:p>
            <a:r>
              <a:rPr lang="en-GB" smtClean="0"/>
              <a:t>www.mathssandpit.co.uk/blog</a:t>
            </a:r>
            <a:endParaRPr lang="en-GB"/>
          </a:p>
        </p:txBody>
      </p:sp>
      <p:sp>
        <p:nvSpPr>
          <p:cNvPr id="7" name="Slide Number Placeholder 6"/>
          <p:cNvSpPr>
            <a:spLocks noGrp="1"/>
          </p:cNvSpPr>
          <p:nvPr>
            <p:ph type="sldNum" sz="quarter" idx="12"/>
          </p:nvPr>
        </p:nvSpPr>
        <p:spPr/>
        <p:txBody>
          <a:bodyPr/>
          <a:lstStyle/>
          <a:p>
            <a:fld id="{4E64AA7B-82EE-4DCC-94FE-AC949E8C0E46}" type="slidenum">
              <a:rPr lang="en-GB" smtClean="0"/>
              <a:t>‹#›</a:t>
            </a:fld>
            <a:endParaRPr lang="en-GB"/>
          </a:p>
        </p:txBody>
      </p:sp>
    </p:spTree>
    <p:extLst>
      <p:ext uri="{BB962C8B-B14F-4D97-AF65-F5344CB8AC3E}">
        <p14:creationId xmlns:p14="http://schemas.microsoft.com/office/powerpoint/2010/main" val="124045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58E1-85DF-4B47-B4FD-7CC1CDAFEF59}" type="datetime1">
              <a:rPr lang="en-GB" smtClean="0"/>
              <a:t>30/08/2022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www.mathssandpit.co.uk/blog</a:t>
            </a:r>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4AA7B-82EE-4DCC-94FE-AC949E8C0E46}" type="slidenum">
              <a:rPr lang="en-GB" smtClean="0"/>
              <a:t>‹#›</a:t>
            </a:fld>
            <a:endParaRPr lang="en-GB"/>
          </a:p>
        </p:txBody>
      </p:sp>
    </p:spTree>
    <p:extLst>
      <p:ext uri="{BB962C8B-B14F-4D97-AF65-F5344CB8AC3E}">
        <p14:creationId xmlns:p14="http://schemas.microsoft.com/office/powerpoint/2010/main" val="1451298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ASVGWs3-JQ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64633" y="3821501"/>
            <a:ext cx="5917722" cy="1281023"/>
          </a:xfrm>
        </p:spPr>
        <p:txBody>
          <a:bodyPr>
            <a:noAutofit/>
          </a:bodyPr>
          <a:lstStyle/>
          <a:p>
            <a:r>
              <a:rPr lang="en-GB" sz="3600" dirty="0" smtClean="0"/>
              <a:t>Common mistakes from the 2022 summer exams.</a:t>
            </a:r>
          </a:p>
          <a:p>
            <a:endParaRPr lang="en-GB" sz="3600" dirty="0"/>
          </a:p>
          <a:p>
            <a:r>
              <a:rPr lang="en-GB" sz="3600" dirty="0" smtClean="0"/>
              <a:t>Don’t let this be you!</a:t>
            </a:r>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950" y="3749660"/>
            <a:ext cx="2123881" cy="2223159"/>
          </a:xfrm>
          <a:prstGeom prst="rect">
            <a:avLst/>
          </a:prstGeom>
        </p:spPr>
      </p:pic>
      <p:sp>
        <p:nvSpPr>
          <p:cNvPr id="5" name="Oval Callout 4"/>
          <p:cNvSpPr/>
          <p:nvPr/>
        </p:nvSpPr>
        <p:spPr>
          <a:xfrm>
            <a:off x="742950" y="232914"/>
            <a:ext cx="8117456" cy="3300113"/>
          </a:xfrm>
          <a:prstGeom prst="wedgeEllipseCallout">
            <a:avLst>
              <a:gd name="adj1" fmla="val -34025"/>
              <a:gd name="adj2" fmla="val 544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i="1" dirty="0" smtClean="0">
                <a:solidFill>
                  <a:schemeClr val="tx1"/>
                </a:solidFill>
              </a:rPr>
              <a:t>“I can’t believe I did that!”</a:t>
            </a:r>
            <a:endParaRPr lang="en-GB" sz="4800" dirty="0">
              <a:solidFill>
                <a:schemeClr val="tx1"/>
              </a:solidFill>
            </a:endParaRPr>
          </a:p>
        </p:txBody>
      </p:sp>
      <p:sp>
        <p:nvSpPr>
          <p:cNvPr id="6" name="Footer Placeholder 5"/>
          <p:cNvSpPr>
            <a:spLocks noGrp="1"/>
          </p:cNvSpPr>
          <p:nvPr>
            <p:ph type="ftr" sz="quarter" idx="11"/>
          </p:nvPr>
        </p:nvSpPr>
        <p:spPr>
          <a:xfrm rot="16200000">
            <a:off x="8051800" y="5554096"/>
            <a:ext cx="3343275" cy="365125"/>
          </a:xfrm>
        </p:spPr>
        <p:txBody>
          <a:bodyPr/>
          <a:lstStyle/>
          <a:p>
            <a:r>
              <a:rPr lang="en-GB" dirty="0" smtClean="0"/>
              <a:t>www.mathssandpit.co.uk/blog</a:t>
            </a:r>
            <a:endParaRPr lang="en-GB" dirty="0"/>
          </a:p>
        </p:txBody>
      </p:sp>
    </p:spTree>
    <p:extLst>
      <p:ext uri="{BB962C8B-B14F-4D97-AF65-F5344CB8AC3E}">
        <p14:creationId xmlns:p14="http://schemas.microsoft.com/office/powerpoint/2010/main" val="3231421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154894"/>
          </a:xfrm>
        </p:spPr>
        <p:txBody>
          <a:bodyPr/>
          <a:lstStyle/>
          <a:p>
            <a:r>
              <a:rPr lang="en-GB" b="1" dirty="0" smtClean="0"/>
              <a:t>9. Put the algebra question 	in the calculator</a:t>
            </a:r>
            <a:endParaRPr lang="en-GB" b="1" dirty="0"/>
          </a:p>
        </p:txBody>
      </p:sp>
      <p:sp>
        <p:nvSpPr>
          <p:cNvPr id="3" name="Text Placeholder 2"/>
          <p:cNvSpPr>
            <a:spLocks noGrp="1"/>
          </p:cNvSpPr>
          <p:nvPr>
            <p:ph type="body" idx="1"/>
          </p:nvPr>
        </p:nvSpPr>
        <p:spPr/>
        <p:txBody>
          <a:bodyPr/>
          <a:lstStyle/>
          <a:p>
            <a:r>
              <a:rPr lang="en-GB" dirty="0" smtClean="0"/>
              <a:t>If a question asks for algebra, use algebra.</a:t>
            </a:r>
          </a:p>
          <a:p>
            <a:r>
              <a:rPr lang="en-GB" dirty="0" smtClean="0"/>
              <a:t>It may not specify that you can’t use a calculator, but use your common sense. By all means check with a calculator.</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2"/>
          <a:stretch>
            <a:fillRect/>
          </a:stretch>
        </p:blipFill>
        <p:spPr>
          <a:xfrm>
            <a:off x="4508739" y="267419"/>
            <a:ext cx="871268" cy="1794886"/>
          </a:xfrm>
          <a:prstGeom prst="rect">
            <a:avLst/>
          </a:prstGeom>
          <a:ln>
            <a:solidFill>
              <a:schemeClr val="tx1"/>
            </a:solidFill>
          </a:ln>
        </p:spPr>
      </p:pic>
    </p:spTree>
    <p:extLst>
      <p:ext uri="{BB962C8B-B14F-4D97-AF65-F5344CB8AC3E}">
        <p14:creationId xmlns:p14="http://schemas.microsoft.com/office/powerpoint/2010/main" val="138632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154894"/>
          </a:xfrm>
        </p:spPr>
        <p:txBody>
          <a:bodyPr>
            <a:normAutofit fontScale="90000"/>
          </a:bodyPr>
          <a:lstStyle/>
          <a:p>
            <a:r>
              <a:rPr lang="en-GB" b="1" dirty="0" smtClean="0"/>
              <a:t>10. Used constant acceleration 	formulae for a variable 	acceleration question</a:t>
            </a:r>
            <a:endParaRPr lang="en-GB" b="1" dirty="0"/>
          </a:p>
        </p:txBody>
      </p:sp>
      <p:sp>
        <p:nvSpPr>
          <p:cNvPr id="3" name="Text Placeholder 2"/>
          <p:cNvSpPr>
            <a:spLocks noGrp="1"/>
          </p:cNvSpPr>
          <p:nvPr>
            <p:ph type="body" idx="1"/>
          </p:nvPr>
        </p:nvSpPr>
        <p:spPr/>
        <p:txBody>
          <a:bodyPr/>
          <a:lstStyle/>
          <a:p>
            <a:r>
              <a:rPr lang="en-GB" dirty="0" smtClean="0"/>
              <a:t>If there is any mention of a function of time in the distance, velocity or acceleration check for variable acceleration.</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849"/>
          <a:stretch/>
        </p:blipFill>
        <p:spPr>
          <a:xfrm>
            <a:off x="7791054" y="3027365"/>
            <a:ext cx="1428750" cy="1423865"/>
          </a:xfrm>
          <a:prstGeom prst="rect">
            <a:avLst/>
          </a:prstGeom>
        </p:spPr>
      </p:pic>
    </p:spTree>
    <p:extLst>
      <p:ext uri="{BB962C8B-B14F-4D97-AF65-F5344CB8AC3E}">
        <p14:creationId xmlns:p14="http://schemas.microsoft.com/office/powerpoint/2010/main" val="302428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2111602"/>
            <a:ext cx="8543925" cy="2154894"/>
          </a:xfrm>
        </p:spPr>
        <p:txBody>
          <a:bodyPr/>
          <a:lstStyle/>
          <a:p>
            <a:r>
              <a:rPr lang="en-GB" b="1" dirty="0" smtClean="0"/>
              <a:t>11. Rushed the force 	diagram</a:t>
            </a:r>
            <a:endParaRPr lang="en-GB" b="1" dirty="0"/>
          </a:p>
        </p:txBody>
      </p:sp>
      <p:sp>
        <p:nvSpPr>
          <p:cNvPr id="3" name="Text Placeholder 2"/>
          <p:cNvSpPr>
            <a:spLocks noGrp="1"/>
          </p:cNvSpPr>
          <p:nvPr>
            <p:ph type="body" idx="1"/>
          </p:nvPr>
        </p:nvSpPr>
        <p:spPr/>
        <p:txBody>
          <a:bodyPr/>
          <a:lstStyle/>
          <a:p>
            <a:r>
              <a:rPr lang="en-GB" dirty="0" smtClean="0"/>
              <a:t>It doesn’t need to be a work of art, but a force diagram should be big enough to read/use. Remember that in many cases there are opposite forces, so check you have them (especially the normal reaction)</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6" name="Picture 5"/>
          <p:cNvPicPr>
            <a:picLocks noChangeAspect="1"/>
          </p:cNvPicPr>
          <p:nvPr/>
        </p:nvPicPr>
        <p:blipFill>
          <a:blip r:embed="rId2"/>
          <a:stretch>
            <a:fillRect/>
          </a:stretch>
        </p:blipFill>
        <p:spPr>
          <a:xfrm>
            <a:off x="3735998" y="445608"/>
            <a:ext cx="2434005" cy="1665994"/>
          </a:xfrm>
          <a:prstGeom prst="rect">
            <a:avLst/>
          </a:prstGeom>
        </p:spPr>
      </p:pic>
    </p:spTree>
    <p:extLst>
      <p:ext uri="{BB962C8B-B14F-4D97-AF65-F5344CB8AC3E}">
        <p14:creationId xmlns:p14="http://schemas.microsoft.com/office/powerpoint/2010/main" val="6748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154894"/>
          </a:xfrm>
        </p:spPr>
        <p:txBody>
          <a:bodyPr/>
          <a:lstStyle/>
          <a:p>
            <a:r>
              <a:rPr lang="en-GB" b="1" dirty="0" smtClean="0"/>
              <a:t>12. Baffled by problem 	solving with sequences</a:t>
            </a:r>
            <a:endParaRPr lang="en-GB" b="1" dirty="0"/>
          </a:p>
        </p:txBody>
      </p:sp>
      <p:sp>
        <p:nvSpPr>
          <p:cNvPr id="3" name="Text Placeholder 2"/>
          <p:cNvSpPr>
            <a:spLocks noGrp="1"/>
          </p:cNvSpPr>
          <p:nvPr>
            <p:ph type="body" idx="1"/>
          </p:nvPr>
        </p:nvSpPr>
        <p:spPr/>
        <p:txBody>
          <a:bodyPr>
            <a:normAutofit fontScale="92500"/>
          </a:bodyPr>
          <a:lstStyle/>
          <a:p>
            <a:r>
              <a:rPr lang="en-GB" dirty="0" smtClean="0"/>
              <a:t>Go back to basics</a:t>
            </a:r>
          </a:p>
          <a:p>
            <a:r>
              <a:rPr lang="en-GB" dirty="0" smtClean="0"/>
              <a:t>What is the general form of the First term? Second term?...</a:t>
            </a:r>
          </a:p>
          <a:p>
            <a:r>
              <a:rPr lang="en-GB" dirty="0" smtClean="0"/>
              <a:t>Use these with the given sequence to form equations you could solve.</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sp>
        <p:nvSpPr>
          <p:cNvPr id="5" name="TextBox 4"/>
          <p:cNvSpPr txBox="1"/>
          <p:nvPr/>
        </p:nvSpPr>
        <p:spPr>
          <a:xfrm>
            <a:off x="1286774" y="879882"/>
            <a:ext cx="7332453" cy="523220"/>
          </a:xfrm>
          <a:prstGeom prst="rect">
            <a:avLst/>
          </a:prstGeom>
          <a:noFill/>
          <a:ln>
            <a:solidFill>
              <a:schemeClr val="tx1"/>
            </a:solidFill>
          </a:ln>
        </p:spPr>
        <p:txBody>
          <a:bodyPr wrap="square" rtlCol="0">
            <a:spAutoFit/>
          </a:bodyPr>
          <a:lstStyle/>
          <a:p>
            <a:r>
              <a:rPr lang="en-GB" sz="2800" dirty="0" smtClean="0"/>
              <a:t>a</a:t>
            </a:r>
            <a:r>
              <a:rPr lang="en-GB" sz="2800" baseline="-25000" dirty="0" smtClean="0"/>
              <a:t>1</a:t>
            </a:r>
            <a:r>
              <a:rPr lang="en-GB" sz="2800" dirty="0" smtClean="0"/>
              <a:t> = cos(x), a</a:t>
            </a:r>
            <a:r>
              <a:rPr lang="en-GB" sz="2800" baseline="-25000" dirty="0"/>
              <a:t>2</a:t>
            </a:r>
            <a:r>
              <a:rPr lang="en-GB" sz="2800" dirty="0" smtClean="0"/>
              <a:t> = 0.5sin(2x), a</a:t>
            </a:r>
            <a:r>
              <a:rPr lang="en-GB" sz="2800" baseline="-25000" dirty="0"/>
              <a:t>3</a:t>
            </a:r>
            <a:r>
              <a:rPr lang="en-GB" sz="2800" dirty="0" smtClean="0"/>
              <a:t> = cos(x) – cos</a:t>
            </a:r>
            <a:r>
              <a:rPr lang="en-GB" sz="2800" baseline="30000" dirty="0" smtClean="0"/>
              <a:t>2</a:t>
            </a:r>
            <a:r>
              <a:rPr lang="en-GB" sz="2800" dirty="0" smtClean="0"/>
              <a:t>(x), …</a:t>
            </a:r>
            <a:endParaRPr lang="en-GB" sz="2800" dirty="0"/>
          </a:p>
        </p:txBody>
      </p:sp>
    </p:spTree>
    <p:extLst>
      <p:ext uri="{BB962C8B-B14F-4D97-AF65-F5344CB8AC3E}">
        <p14:creationId xmlns:p14="http://schemas.microsoft.com/office/powerpoint/2010/main" val="1411262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243141"/>
            <a:ext cx="8543925" cy="2154894"/>
          </a:xfrm>
        </p:spPr>
        <p:txBody>
          <a:bodyPr/>
          <a:lstStyle/>
          <a:p>
            <a:r>
              <a:rPr lang="en-GB" b="1" dirty="0" smtClean="0"/>
              <a:t>13. Didn’t spot the hidden 	quadratic</a:t>
            </a:r>
            <a:endParaRPr lang="en-GB" b="1" dirty="0"/>
          </a:p>
        </p:txBody>
      </p:sp>
      <p:sp>
        <p:nvSpPr>
          <p:cNvPr id="3" name="Text Placeholder 2"/>
          <p:cNvSpPr>
            <a:spLocks noGrp="1"/>
          </p:cNvSpPr>
          <p:nvPr>
            <p:ph type="body" idx="1"/>
          </p:nvPr>
        </p:nvSpPr>
        <p:spPr/>
        <p:txBody>
          <a:bodyPr>
            <a:normAutofit lnSpcReduction="10000"/>
          </a:bodyPr>
          <a:lstStyle/>
          <a:p>
            <a:r>
              <a:rPr lang="en-GB" dirty="0" smtClean="0"/>
              <a:t>If you have three terms and they look similar, could they be manipulated into a quadratic? It’s okay to multiply through by a common factor, if that helps.</a:t>
            </a:r>
          </a:p>
          <a:p>
            <a:r>
              <a:rPr lang="en-GB" dirty="0" smtClean="0"/>
              <a:t>Substituting for a letter might also make it easier to get started</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a:hlinkClick r:id="rId2"/>
          </p:cNvPr>
          <p:cNvPicPr>
            <a:picLocks noChangeAspect="1"/>
          </p:cNvPicPr>
          <p:nvPr/>
        </p:nvPicPr>
        <p:blipFill>
          <a:blip r:embed="rId3"/>
          <a:stretch>
            <a:fillRect/>
          </a:stretch>
        </p:blipFill>
        <p:spPr>
          <a:xfrm>
            <a:off x="2456551" y="541171"/>
            <a:ext cx="3474649" cy="1945803"/>
          </a:xfrm>
          <a:prstGeom prst="rect">
            <a:avLst/>
          </a:prstGeom>
          <a:ln>
            <a:solidFill>
              <a:schemeClr val="tx1"/>
            </a:solidFill>
          </a:ln>
        </p:spPr>
      </p:pic>
      <p:sp>
        <p:nvSpPr>
          <p:cNvPr id="6" name="Left Arrow 5"/>
          <p:cNvSpPr/>
          <p:nvPr/>
        </p:nvSpPr>
        <p:spPr>
          <a:xfrm>
            <a:off x="6280030" y="677310"/>
            <a:ext cx="3165895" cy="16735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Lovely example on YouTube by </a:t>
            </a:r>
            <a:r>
              <a:rPr lang="en-GB" dirty="0" err="1" smtClean="0"/>
              <a:t>TLMaths</a:t>
            </a:r>
            <a:endParaRPr lang="en-GB" dirty="0"/>
          </a:p>
        </p:txBody>
      </p:sp>
    </p:spTree>
    <p:extLst>
      <p:ext uri="{BB962C8B-B14F-4D97-AF65-F5344CB8AC3E}">
        <p14:creationId xmlns:p14="http://schemas.microsoft.com/office/powerpoint/2010/main" val="638484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072051"/>
            <a:ext cx="8543925" cy="2154894"/>
          </a:xfrm>
        </p:spPr>
        <p:txBody>
          <a:bodyPr>
            <a:normAutofit fontScale="90000"/>
          </a:bodyPr>
          <a:lstStyle/>
          <a:p>
            <a:r>
              <a:rPr lang="en-GB" b="1" dirty="0" smtClean="0"/>
              <a:t>14. Didn’t spend enough 	time on the graph sketch</a:t>
            </a:r>
            <a:endParaRPr lang="en-GB" b="1" dirty="0"/>
          </a:p>
        </p:txBody>
      </p:sp>
      <p:sp>
        <p:nvSpPr>
          <p:cNvPr id="3" name="Text Placeholder 2"/>
          <p:cNvSpPr>
            <a:spLocks noGrp="1"/>
          </p:cNvSpPr>
          <p:nvPr>
            <p:ph type="body" idx="1"/>
          </p:nvPr>
        </p:nvSpPr>
        <p:spPr/>
        <p:txBody>
          <a:bodyPr>
            <a:normAutofit fontScale="92500" lnSpcReduction="20000"/>
          </a:bodyPr>
          <a:lstStyle/>
          <a:p>
            <a:r>
              <a:rPr lang="en-GB" dirty="0" smtClean="0"/>
              <a:t>Another one you will have been nagged about:</a:t>
            </a:r>
          </a:p>
          <a:p>
            <a:pPr marL="342900" indent="-342900">
              <a:buFont typeface="Arial" panose="020B0604020202020204" pitchFamily="34" charset="0"/>
              <a:buChar char="•"/>
            </a:pPr>
            <a:r>
              <a:rPr lang="en-GB" dirty="0" smtClean="0"/>
              <a:t>Axes with a ruler</a:t>
            </a:r>
          </a:p>
          <a:p>
            <a:pPr marL="342900" indent="-342900">
              <a:buFont typeface="Arial" panose="020B0604020202020204" pitchFamily="34" charset="0"/>
              <a:buChar char="•"/>
            </a:pPr>
            <a:r>
              <a:rPr lang="en-GB" dirty="0" smtClean="0"/>
              <a:t>Points of intersection</a:t>
            </a:r>
          </a:p>
          <a:p>
            <a:pPr marL="342900" indent="-342900">
              <a:buFont typeface="Arial" panose="020B0604020202020204" pitchFamily="34" charset="0"/>
              <a:buChar char="•"/>
            </a:pPr>
            <a:r>
              <a:rPr lang="en-GB" dirty="0" smtClean="0"/>
              <a:t>Asymptotes clearly used &amp; indicated</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2050" name="Picture 2" descr="Lack of testing doesn't explain why Japan has so far escaped the worst of  the coronavir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5402" y="426693"/>
            <a:ext cx="2604878" cy="172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12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045065"/>
            <a:ext cx="8543925" cy="2154894"/>
          </a:xfrm>
        </p:spPr>
        <p:txBody>
          <a:bodyPr>
            <a:normAutofit/>
          </a:bodyPr>
          <a:lstStyle/>
          <a:p>
            <a:r>
              <a:rPr lang="en-GB" b="1" dirty="0" smtClean="0"/>
              <a:t>15. Splatter working out</a:t>
            </a:r>
            <a:endParaRPr lang="en-GB" b="1" dirty="0"/>
          </a:p>
        </p:txBody>
      </p:sp>
      <p:sp>
        <p:nvSpPr>
          <p:cNvPr id="3" name="Text Placeholder 2"/>
          <p:cNvSpPr>
            <a:spLocks noGrp="1"/>
          </p:cNvSpPr>
          <p:nvPr>
            <p:ph type="body" idx="1"/>
          </p:nvPr>
        </p:nvSpPr>
        <p:spPr>
          <a:xfrm>
            <a:off x="675879" y="4382522"/>
            <a:ext cx="8543925" cy="2156392"/>
          </a:xfrm>
        </p:spPr>
        <p:txBody>
          <a:bodyPr>
            <a:normAutofit fontScale="92500"/>
          </a:bodyPr>
          <a:lstStyle/>
          <a:p>
            <a:r>
              <a:rPr lang="en-GB" dirty="0" smtClean="0"/>
              <a:t>You’ve done a page of working out, but what does it mean?</a:t>
            </a:r>
          </a:p>
          <a:p>
            <a:pPr marL="342900" indent="-342900">
              <a:buFont typeface="Arial" panose="020B0604020202020204" pitchFamily="34" charset="0"/>
              <a:buChar char="•"/>
            </a:pPr>
            <a:r>
              <a:rPr lang="en-GB" dirty="0" smtClean="0"/>
              <a:t>Leaving a line between subsections makes it easier to read</a:t>
            </a:r>
          </a:p>
          <a:p>
            <a:pPr marL="342900" indent="-342900">
              <a:buFont typeface="Arial" panose="020B0604020202020204" pitchFamily="34" charset="0"/>
              <a:buChar char="•"/>
            </a:pPr>
            <a:r>
              <a:rPr lang="en-GB" dirty="0" smtClean="0"/>
              <a:t>Labelling subsections of the question helps the examiner track ideas</a:t>
            </a:r>
          </a:p>
          <a:p>
            <a:pPr marL="342900" indent="-342900">
              <a:buFont typeface="Arial" panose="020B0604020202020204" pitchFamily="34" charset="0"/>
              <a:buChar char="•"/>
            </a:pPr>
            <a:r>
              <a:rPr lang="en-GB" dirty="0" smtClean="0"/>
              <a:t>Say what you are doing – don’t go overboard, just an indicator if it’s a complicated process (</a:t>
            </a:r>
            <a:r>
              <a:rPr lang="en-GB" dirty="0" err="1" smtClean="0"/>
              <a:t>eg</a:t>
            </a:r>
            <a:r>
              <a:rPr lang="en-GB" dirty="0" smtClean="0"/>
              <a:t> a proof)</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1026" name="Picture 2" descr="Calculation Images | Free Photos, PNG Stickers, Wallpapers &amp; Backgrounds -  rawpix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965" y="537880"/>
            <a:ext cx="3376071" cy="224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82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045065"/>
            <a:ext cx="8543925" cy="2154894"/>
          </a:xfrm>
        </p:spPr>
        <p:txBody>
          <a:bodyPr>
            <a:normAutofit/>
          </a:bodyPr>
          <a:lstStyle/>
          <a:p>
            <a:r>
              <a:rPr lang="en-GB" b="1" dirty="0" smtClean="0"/>
              <a:t>16. Large Data set blank</a:t>
            </a:r>
            <a:endParaRPr lang="en-GB" b="1" dirty="0"/>
          </a:p>
        </p:txBody>
      </p:sp>
      <p:sp>
        <p:nvSpPr>
          <p:cNvPr id="3" name="Text Placeholder 2"/>
          <p:cNvSpPr>
            <a:spLocks noGrp="1"/>
          </p:cNvSpPr>
          <p:nvPr>
            <p:ph type="body" idx="1"/>
          </p:nvPr>
        </p:nvSpPr>
        <p:spPr>
          <a:xfrm>
            <a:off x="675879" y="4382522"/>
            <a:ext cx="8543925" cy="2156392"/>
          </a:xfrm>
        </p:spPr>
        <p:txBody>
          <a:bodyPr>
            <a:normAutofit/>
          </a:bodyPr>
          <a:lstStyle/>
          <a:p>
            <a:r>
              <a:rPr lang="en-GB" dirty="0" smtClean="0"/>
              <a:t>Although the LDS is covered in Y12, it’s also referred to in Y13 and will come up in exam questions. </a:t>
            </a:r>
          </a:p>
          <a:p>
            <a:r>
              <a:rPr lang="en-GB" dirty="0" smtClean="0"/>
              <a:t>Don’t assume that it will come back you, revise it.</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3"/>
          <a:stretch>
            <a:fillRect/>
          </a:stretch>
        </p:blipFill>
        <p:spPr>
          <a:xfrm>
            <a:off x="3297133" y="642789"/>
            <a:ext cx="3311735" cy="2479723"/>
          </a:xfrm>
          <a:prstGeom prst="rect">
            <a:avLst/>
          </a:prstGeom>
        </p:spPr>
      </p:pic>
    </p:spTree>
    <p:extLst>
      <p:ext uri="{BB962C8B-B14F-4D97-AF65-F5344CB8AC3E}">
        <p14:creationId xmlns:p14="http://schemas.microsoft.com/office/powerpoint/2010/main" val="47828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Based on the Edexcel </a:t>
            </a:r>
            <a:br>
              <a:rPr lang="en-GB" dirty="0" smtClean="0"/>
            </a:br>
            <a:r>
              <a:rPr lang="en-GB" dirty="0" smtClean="0"/>
              <a:t>A-Level Maths exams 2022</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120" y="5112648"/>
            <a:ext cx="2314755" cy="1060929"/>
          </a:xfrm>
          <a:prstGeom prst="rect">
            <a:avLst/>
          </a:prstGeom>
        </p:spPr>
      </p:pic>
    </p:spTree>
    <p:extLst>
      <p:ext uri="{BB962C8B-B14F-4D97-AF65-F5344CB8AC3E}">
        <p14:creationId xmlns:p14="http://schemas.microsoft.com/office/powerpoint/2010/main" val="3352395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167871"/>
            <a:ext cx="8543925" cy="2154894"/>
          </a:xfrm>
        </p:spPr>
        <p:txBody>
          <a:bodyPr/>
          <a:lstStyle/>
          <a:p>
            <a:r>
              <a:rPr lang="en-GB" b="1" dirty="0" smtClean="0"/>
              <a:t>1. Made a mistake with 	negative numbers</a:t>
            </a:r>
            <a:endParaRPr lang="en-GB" b="1" dirty="0"/>
          </a:p>
        </p:txBody>
      </p:sp>
      <p:sp>
        <p:nvSpPr>
          <p:cNvPr id="3" name="Text Placeholder 2"/>
          <p:cNvSpPr>
            <a:spLocks noGrp="1"/>
          </p:cNvSpPr>
          <p:nvPr>
            <p:ph type="body" idx="1"/>
          </p:nvPr>
        </p:nvSpPr>
        <p:spPr/>
        <p:txBody>
          <a:bodyPr/>
          <a:lstStyle/>
          <a:p>
            <a:r>
              <a:rPr lang="en-GB" dirty="0" smtClean="0"/>
              <a:t>Use a mental method to check the sign in your working, especially if you’ve expanded a bracket or you’ve typed it into a calculator</a:t>
            </a:r>
            <a:endParaRPr lang="en-GB" dirty="0"/>
          </a:p>
        </p:txBody>
      </p:sp>
      <p:sp>
        <p:nvSpPr>
          <p:cNvPr id="4" name="Footer Placeholder 3"/>
          <p:cNvSpPr>
            <a:spLocks noGrp="1"/>
          </p:cNvSpPr>
          <p:nvPr>
            <p:ph type="ftr" sz="quarter" idx="11"/>
          </p:nvPr>
        </p:nvSpPr>
        <p:spPr/>
        <p:txBody>
          <a:bodyPr/>
          <a:lstStyle/>
          <a:p>
            <a:r>
              <a:rPr lang="en-GB" dirty="0" smtClean="0"/>
              <a:t>www.mathssandpit.co.uk/blog</a:t>
            </a:r>
            <a:endParaRPr lang="en-GB" dirty="0"/>
          </a:p>
        </p:txBody>
      </p:sp>
      <p:pic>
        <p:nvPicPr>
          <p:cNvPr id="6" name="Picture 5"/>
          <p:cNvPicPr>
            <a:picLocks noChangeAspect="1"/>
          </p:cNvPicPr>
          <p:nvPr/>
        </p:nvPicPr>
        <p:blipFill>
          <a:blip r:embed="rId2"/>
          <a:stretch>
            <a:fillRect/>
          </a:stretch>
        </p:blipFill>
        <p:spPr>
          <a:xfrm>
            <a:off x="-5160" y="383521"/>
            <a:ext cx="9906000" cy="1651000"/>
          </a:xfrm>
          <a:prstGeom prst="rect">
            <a:avLst/>
          </a:prstGeom>
        </p:spPr>
      </p:pic>
    </p:spTree>
    <p:extLst>
      <p:ext uri="{BB962C8B-B14F-4D97-AF65-F5344CB8AC3E}">
        <p14:creationId xmlns:p14="http://schemas.microsoft.com/office/powerpoint/2010/main" val="401976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154894"/>
          </a:xfrm>
        </p:spPr>
        <p:txBody>
          <a:bodyPr/>
          <a:lstStyle/>
          <a:p>
            <a:r>
              <a:rPr lang="en-GB" b="1" dirty="0" smtClean="0"/>
              <a:t>2. Forgot to use the 	formula book</a:t>
            </a:r>
            <a:endParaRPr lang="en-GB" b="1" dirty="0"/>
          </a:p>
        </p:txBody>
      </p:sp>
      <p:sp>
        <p:nvSpPr>
          <p:cNvPr id="3" name="Text Placeholder 2"/>
          <p:cNvSpPr>
            <a:spLocks noGrp="1"/>
          </p:cNvSpPr>
          <p:nvPr>
            <p:ph type="body" idx="1"/>
          </p:nvPr>
        </p:nvSpPr>
        <p:spPr/>
        <p:txBody>
          <a:bodyPr/>
          <a:lstStyle/>
          <a:p>
            <a:r>
              <a:rPr lang="en-GB" dirty="0" smtClean="0"/>
              <a:t>It takes a few seconds to double check a rule, why chance it?</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2"/>
          <a:stretch>
            <a:fillRect/>
          </a:stretch>
        </p:blipFill>
        <p:spPr>
          <a:xfrm>
            <a:off x="7183244" y="391064"/>
            <a:ext cx="2207957" cy="3068128"/>
          </a:xfrm>
          <a:prstGeom prst="rect">
            <a:avLst/>
          </a:prstGeom>
          <a:ln w="12700">
            <a:solidFill>
              <a:schemeClr val="tx1"/>
            </a:solidFill>
          </a:ln>
        </p:spPr>
      </p:pic>
    </p:spTree>
    <p:extLst>
      <p:ext uri="{BB962C8B-B14F-4D97-AF65-F5344CB8AC3E}">
        <p14:creationId xmlns:p14="http://schemas.microsoft.com/office/powerpoint/2010/main" val="411164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154894"/>
          </a:xfrm>
        </p:spPr>
        <p:txBody>
          <a:bodyPr/>
          <a:lstStyle/>
          <a:p>
            <a:r>
              <a:rPr lang="en-GB" b="1" dirty="0" smtClean="0"/>
              <a:t>3. Didn’t show full 	working out</a:t>
            </a:r>
            <a:endParaRPr lang="en-GB" b="1" dirty="0"/>
          </a:p>
        </p:txBody>
      </p:sp>
      <p:sp>
        <p:nvSpPr>
          <p:cNvPr id="3" name="Text Placeholder 2"/>
          <p:cNvSpPr>
            <a:spLocks noGrp="1"/>
          </p:cNvSpPr>
          <p:nvPr>
            <p:ph type="body" idx="1"/>
          </p:nvPr>
        </p:nvSpPr>
        <p:spPr/>
        <p:txBody>
          <a:bodyPr/>
          <a:lstStyle/>
          <a:p>
            <a:r>
              <a:rPr lang="en-GB" dirty="0" smtClean="0"/>
              <a:t>There is a reason your teachers nag you – on A-level questions just getting the correct answer isn’t enough for full marks.</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7" name="Picture 6"/>
          <p:cNvPicPr>
            <a:picLocks noChangeAspect="1"/>
          </p:cNvPicPr>
          <p:nvPr/>
        </p:nvPicPr>
        <p:blipFill>
          <a:blip r:embed="rId2"/>
          <a:stretch>
            <a:fillRect/>
          </a:stretch>
        </p:blipFill>
        <p:spPr>
          <a:xfrm>
            <a:off x="6791141" y="678606"/>
            <a:ext cx="2775553" cy="2815091"/>
          </a:xfrm>
          <a:prstGeom prst="rect">
            <a:avLst/>
          </a:prstGeom>
        </p:spPr>
      </p:pic>
    </p:spTree>
    <p:extLst>
      <p:ext uri="{BB962C8B-B14F-4D97-AF65-F5344CB8AC3E}">
        <p14:creationId xmlns:p14="http://schemas.microsoft.com/office/powerpoint/2010/main" val="3930824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348095"/>
            <a:ext cx="8543925" cy="2154894"/>
          </a:xfrm>
        </p:spPr>
        <p:txBody>
          <a:bodyPr>
            <a:normAutofit/>
          </a:bodyPr>
          <a:lstStyle/>
          <a:p>
            <a:r>
              <a:rPr lang="en-GB" b="1" dirty="0" smtClean="0"/>
              <a:t>4. Didn’t actually answer 	the question</a:t>
            </a:r>
            <a:endParaRPr lang="en-GB" b="1" dirty="0"/>
          </a:p>
        </p:txBody>
      </p:sp>
      <p:sp>
        <p:nvSpPr>
          <p:cNvPr id="3" name="Text Placeholder 2"/>
          <p:cNvSpPr>
            <a:spLocks noGrp="1"/>
          </p:cNvSpPr>
          <p:nvPr>
            <p:ph type="body" idx="1"/>
          </p:nvPr>
        </p:nvSpPr>
        <p:spPr>
          <a:xfrm>
            <a:off x="675878" y="4753367"/>
            <a:ext cx="8543925" cy="1500187"/>
          </a:xfrm>
        </p:spPr>
        <p:txBody>
          <a:bodyPr/>
          <a:lstStyle/>
          <a:p>
            <a:r>
              <a:rPr lang="en-GB" dirty="0" smtClean="0"/>
              <a:t>If a question asks for a context, give the context.</a:t>
            </a:r>
          </a:p>
          <a:p>
            <a:r>
              <a:rPr lang="en-GB" dirty="0" err="1" smtClean="0"/>
              <a:t>Eg</a:t>
            </a:r>
            <a:r>
              <a:rPr lang="en-GB" dirty="0" smtClean="0"/>
              <a:t> if a model means that an answer of 54 means 54000, give the answer 54000 not 54</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2"/>
          <a:stretch>
            <a:fillRect/>
          </a:stretch>
        </p:blipFill>
        <p:spPr>
          <a:xfrm>
            <a:off x="3818733" y="224498"/>
            <a:ext cx="2268535" cy="2268535"/>
          </a:xfrm>
          <a:prstGeom prst="rect">
            <a:avLst/>
          </a:prstGeom>
          <a:ln>
            <a:solidFill>
              <a:schemeClr val="tx1"/>
            </a:solidFill>
          </a:ln>
        </p:spPr>
      </p:pic>
    </p:spTree>
    <p:extLst>
      <p:ext uri="{BB962C8B-B14F-4D97-AF65-F5344CB8AC3E}">
        <p14:creationId xmlns:p14="http://schemas.microsoft.com/office/powerpoint/2010/main" val="162089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933804"/>
            <a:ext cx="8543925" cy="2154894"/>
          </a:xfrm>
        </p:spPr>
        <p:txBody>
          <a:bodyPr/>
          <a:lstStyle/>
          <a:p>
            <a:r>
              <a:rPr lang="en-GB" b="1" dirty="0" smtClean="0"/>
              <a:t>5. Dodgy rounding </a:t>
            </a:r>
            <a:endParaRPr lang="en-GB" b="1" dirty="0"/>
          </a:p>
        </p:txBody>
      </p:sp>
      <p:sp>
        <p:nvSpPr>
          <p:cNvPr id="3" name="Text Placeholder 2"/>
          <p:cNvSpPr>
            <a:spLocks noGrp="1"/>
          </p:cNvSpPr>
          <p:nvPr>
            <p:ph type="body" idx="1"/>
          </p:nvPr>
        </p:nvSpPr>
        <p:spPr/>
        <p:txBody>
          <a:bodyPr/>
          <a:lstStyle/>
          <a:p>
            <a:r>
              <a:rPr lang="en-GB" dirty="0" smtClean="0"/>
              <a:t>If a question specifies 3 significant figures, it wants 3 significant figures.</a:t>
            </a:r>
          </a:p>
          <a:p>
            <a:r>
              <a:rPr lang="en-GB" dirty="0" smtClean="0"/>
              <a:t>Anything else won’t get full marks.</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2"/>
          <a:stretch>
            <a:fillRect/>
          </a:stretch>
        </p:blipFill>
        <p:spPr>
          <a:xfrm>
            <a:off x="3651490" y="408230"/>
            <a:ext cx="2603021" cy="2603021"/>
          </a:xfrm>
          <a:prstGeom prst="rect">
            <a:avLst/>
          </a:prstGeom>
        </p:spPr>
      </p:pic>
    </p:spTree>
    <p:extLst>
      <p:ext uri="{BB962C8B-B14F-4D97-AF65-F5344CB8AC3E}">
        <p14:creationId xmlns:p14="http://schemas.microsoft.com/office/powerpoint/2010/main" val="4123356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154894"/>
          </a:xfrm>
        </p:spPr>
        <p:txBody>
          <a:bodyPr/>
          <a:lstStyle/>
          <a:p>
            <a:r>
              <a:rPr lang="en-GB" b="1" dirty="0" smtClean="0"/>
              <a:t>6. Skipped revising 	standard proofs</a:t>
            </a:r>
            <a:endParaRPr lang="en-GB" b="1" dirty="0"/>
          </a:p>
        </p:txBody>
      </p:sp>
      <p:sp>
        <p:nvSpPr>
          <p:cNvPr id="3" name="Text Placeholder 2"/>
          <p:cNvSpPr>
            <a:spLocks noGrp="1"/>
          </p:cNvSpPr>
          <p:nvPr>
            <p:ph type="body" idx="1"/>
          </p:nvPr>
        </p:nvSpPr>
        <p:spPr/>
        <p:txBody>
          <a:bodyPr/>
          <a:lstStyle/>
          <a:p>
            <a:r>
              <a:rPr lang="en-GB" dirty="0" smtClean="0"/>
              <a:t>When you make notes in lesson and the teacher says this could come up in the exam, what the teacher means is THIS COULD COME UP IN THE EXAM SO YOU’D BETTER REMEMBER TO REVISE IT.</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6" name="Picture 5"/>
          <p:cNvPicPr>
            <a:picLocks noChangeAspect="1"/>
          </p:cNvPicPr>
          <p:nvPr/>
        </p:nvPicPr>
        <p:blipFill rotWithShape="1">
          <a:blip r:embed="rId2"/>
          <a:srcRect l="3436" t="3192" r="5790" b="4064"/>
          <a:stretch/>
        </p:blipFill>
        <p:spPr>
          <a:xfrm>
            <a:off x="7125418" y="567711"/>
            <a:ext cx="1932317" cy="2825516"/>
          </a:xfrm>
          <a:prstGeom prst="rect">
            <a:avLst/>
          </a:prstGeom>
          <a:ln>
            <a:solidFill>
              <a:schemeClr val="tx1"/>
            </a:solidFill>
          </a:ln>
        </p:spPr>
      </p:pic>
    </p:spTree>
    <p:extLst>
      <p:ext uri="{BB962C8B-B14F-4D97-AF65-F5344CB8AC3E}">
        <p14:creationId xmlns:p14="http://schemas.microsoft.com/office/powerpoint/2010/main" val="175870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2113027"/>
            <a:ext cx="8543925" cy="2154894"/>
          </a:xfrm>
        </p:spPr>
        <p:txBody>
          <a:bodyPr/>
          <a:lstStyle/>
          <a:p>
            <a:r>
              <a:rPr lang="en-GB" b="1" dirty="0" smtClean="0"/>
              <a:t>7. Attention to detail</a:t>
            </a:r>
            <a:endParaRPr lang="en-GB" b="1" dirty="0"/>
          </a:p>
        </p:txBody>
      </p:sp>
      <p:sp>
        <p:nvSpPr>
          <p:cNvPr id="3" name="Text Placeholder 2"/>
          <p:cNvSpPr>
            <a:spLocks noGrp="1"/>
          </p:cNvSpPr>
          <p:nvPr>
            <p:ph type="body" idx="1"/>
          </p:nvPr>
        </p:nvSpPr>
        <p:spPr/>
        <p:txBody>
          <a:bodyPr/>
          <a:lstStyle/>
          <a:p>
            <a:r>
              <a:rPr lang="en-GB" dirty="0" smtClean="0"/>
              <a:t>What is the model you are using? Do you have to answer in context? Do you have to relate your result to another figure or compare it?</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122" name="Picture 2" descr="Vector clip art of magnifying glass | Free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631" y="223736"/>
            <a:ext cx="2966738" cy="296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01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9" y="2167871"/>
            <a:ext cx="8543925" cy="2154894"/>
          </a:xfrm>
        </p:spPr>
        <p:txBody>
          <a:bodyPr/>
          <a:lstStyle/>
          <a:p>
            <a:r>
              <a:rPr lang="en-GB" b="1" dirty="0" smtClean="0"/>
              <a:t>8. One word answer for a one mark question</a:t>
            </a:r>
            <a:endParaRPr lang="en-GB" b="1" dirty="0"/>
          </a:p>
        </p:txBody>
      </p:sp>
      <p:sp>
        <p:nvSpPr>
          <p:cNvPr id="3" name="Text Placeholder 2"/>
          <p:cNvSpPr>
            <a:spLocks noGrp="1"/>
          </p:cNvSpPr>
          <p:nvPr>
            <p:ph type="body" idx="1"/>
          </p:nvPr>
        </p:nvSpPr>
        <p:spPr/>
        <p:txBody>
          <a:bodyPr/>
          <a:lstStyle/>
          <a:p>
            <a:r>
              <a:rPr lang="en-GB" dirty="0" smtClean="0"/>
              <a:t>If the question asks you to find a number (or binary response) and give a reason, you won’t get the mark if you don’t give the reason.</a:t>
            </a:r>
            <a:endParaRPr lang="en-GB" dirty="0"/>
          </a:p>
        </p:txBody>
      </p:sp>
      <p:sp>
        <p:nvSpPr>
          <p:cNvPr id="4" name="Footer Placeholder 3"/>
          <p:cNvSpPr>
            <a:spLocks noGrp="1"/>
          </p:cNvSpPr>
          <p:nvPr>
            <p:ph type="ftr" sz="quarter" idx="11"/>
          </p:nvPr>
        </p:nvSpPr>
        <p:spPr/>
        <p:txBody>
          <a:bodyPr/>
          <a:lstStyle/>
          <a:p>
            <a:r>
              <a:rPr lang="en-GB" smtClean="0"/>
              <a:t>www.mathssandpit.co.uk/blog</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604" y="384858"/>
            <a:ext cx="1952793" cy="1809206"/>
          </a:xfrm>
          <a:prstGeom prst="rect">
            <a:avLst/>
          </a:prstGeom>
        </p:spPr>
      </p:pic>
    </p:spTree>
    <p:extLst>
      <p:ext uri="{BB962C8B-B14F-4D97-AF65-F5344CB8AC3E}">
        <p14:creationId xmlns:p14="http://schemas.microsoft.com/office/powerpoint/2010/main" val="965051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655</Words>
  <Application>Microsoft Office PowerPoint</Application>
  <PresentationFormat>A4 Paper (210x297 mm)</PresentationFormat>
  <Paragraphs>72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1. Made a mistake with  negative numbers</vt:lpstr>
      <vt:lpstr>2. Forgot to use the  formula book</vt:lpstr>
      <vt:lpstr>3. Didn’t show full  working out</vt:lpstr>
      <vt:lpstr>4. Didn’t actually answer  the question</vt:lpstr>
      <vt:lpstr>5. Dodgy rounding </vt:lpstr>
      <vt:lpstr>6. Skipped revising  standard proofs</vt:lpstr>
      <vt:lpstr>7. Attention to detail</vt:lpstr>
      <vt:lpstr>8. One word answer for a one mark question</vt:lpstr>
      <vt:lpstr>9. Put the algebra question  in the calculator</vt:lpstr>
      <vt:lpstr>10. Used constant acceleration  formulae for a variable  acceleration question</vt:lpstr>
      <vt:lpstr>11. Rushed the force  diagram</vt:lpstr>
      <vt:lpstr>12. Baffled by problem  solving with sequences</vt:lpstr>
      <vt:lpstr>13. Didn’t spot the hidden  quadratic</vt:lpstr>
      <vt:lpstr>14. Didn’t spend enough  time on the graph sketch</vt:lpstr>
      <vt:lpstr>15. Splatter working out</vt:lpstr>
      <vt:lpstr>16. Large Data set blank</vt:lpstr>
      <vt:lpstr>Based on the Edexcel  A-Level Maths exams 2022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Pitchford</dc:creator>
  <cp:lastModifiedBy>Kim Pitchford</cp:lastModifiedBy>
  <cp:revision>17</cp:revision>
  <dcterms:created xsi:type="dcterms:W3CDTF">2022-08-30T12:23:43Z</dcterms:created>
  <dcterms:modified xsi:type="dcterms:W3CDTF">2022-08-30T14:05:41Z</dcterms:modified>
</cp:coreProperties>
</file>